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55" Target="notesSlides/notesSlide9.xml" Type="http://schemas.openxmlformats.org/officeDocument/2006/relationships/notesSlide"/><Relationship Id="rId56" Target="notesSlides/notesSlide10.xml" Type="http://schemas.openxmlformats.org/officeDocument/2006/relationships/notesSlide"/><Relationship Id="rId57" Target="notesSlides/notesSlide11.xml" Type="http://schemas.openxmlformats.org/officeDocument/2006/relationships/notesSlide"/><Relationship Id="rId58" Target="notesSlides/notesSlide12.xml" Type="http://schemas.openxmlformats.org/officeDocument/2006/relationships/notesSlide"/><Relationship Id="rId59" Target="notesSlides/notesSlide13.xml" Type="http://schemas.openxmlformats.org/officeDocument/2006/relationships/notesSlide"/><Relationship Id="rId6" Target="fonts/font6.fntdata" Type="http://schemas.openxmlformats.org/officeDocument/2006/relationships/font"/><Relationship Id="rId60" Target="notesSlides/notesSlide1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Inteligencia Artificial es como un bebé, la manera en la que históricamente funciona es sencilla, aprende por imitación (copiando contenidos) identificando sus patrones para crear contenidos nuevos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Ref: https://es.wikipedia.org/wiki/Yann_LeCun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SALT: https://hipertextual.com/2022/10/salt-primera-pelicula-creada-por-ia</a:t>
            </a:r>
          </a:p>
          <a:p>
            <a:r>
              <a:rPr lang="en-US"/>
              <a:t/>
            </a:r>
          </a:p>
          <a:p>
            <a:r>
              <a:rPr lang="en-US"/>
              <a:t>Lion: https://laion.ai/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Ref: https://www.vice.com/en/article/4a35kp/scientists-have-reported-a-breakthrough-in-understanding-whale-language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 no 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 curioso que la primera cosa que sale al buscar "como es", se ve una postura amarillista, sensacionalista que quiere hacerlo ver como el fin de las cosas, porque pensar que el futuro es caótico da paz</a:t>
            </a:r>
          </a:p>
          <a:p>
            <a:r>
              <a:rPr lang="en-US"/>
              <a:t/>
            </a:r>
          </a:p>
          <a:p>
            <a:r>
              <a:rPr lang="en-US"/>
              <a:t><![CDATA[Ref: https://www.google.com/search?sca_esv=4dbf7403a35f833e&sca_upv=1&sxsrf=ADLYWIK03WjhuG2IIpTYDxVWDMyFSA4kEA:1714788235677&q=como+se+ve+una+ia&uds=ADvngMgM3sJHGRUUapkgumPBd1g4VLzpq5IHpP7YLi3osjanlsIqoLfND_vQG0kaSOlxDMWbzz3GGbHUfl_xwzY3MJSkWGzoargTUvJMDNFaxDTcNL_WQX8nCVzmt8fitinr3-bYsZz6eY3miaLFXxZUqaRN4mi8BpYA1Cgz059kQqujo57uk2K7mzR_Hc6awwJ4KP1Se3JFh1zqAMmXevGCe6RsliRaeZuIWmYG2WE3a8SepFkeQIhK72fkAMMR1zATgkw1lFM1WgwSHUO8xQ5B5Ser2sZ3wlh9Ek38hnsqcgFbpwA9lqgfCYMyCOWZfzTOa3Q-2dAz&udm=2&prmd=ivsnmbtz&sa=X&ved=2ahUKEwiK8Zv98_KFAxUyRzABHdXDB8IQtKgLegQIDBAB&biw=1364&bih=635&dpr=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IA viene de los axones, las dendritas para ser más exactos, un tipo de celula que se copió para los PCs</a:t>
            </a:r>
          </a:p>
          <a:p>
            <a:r>
              <a:rPr lang="en-US"/>
              <a:t/>
            </a:r>
          </a:p>
          <a:p>
            <a:r>
              <a:rPr lang="en-US"/>
              <a:t>Recuerde, el humano aprende por imitación</a:t>
            </a:r>
          </a:p>
          <a:p>
            <a:r>
              <a:rPr lang="en-US"/>
              <a:t/>
            </a:r>
          </a:p>
          <a:p>
            <a:r>
              <a:rPr lang="en-US"/>
              <a:t>Ref: https://appliedgo.net/perceptron/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Augusta Ada Byron (1815-1852), más conocida como Ada Lovelace</a:t>
            </a:r>
          </a:p>
          <a:p>
            <a:r>
              <a:rPr lang="en-US"/>
              <a:t/>
            </a:r>
          </a:p>
          <a:p>
            <a:r>
              <a:rPr lang="en-US"/>
              <a:t>Pong released in 1972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 la persona que quiso para la IA</a:t>
            </a:r>
          </a:p>
          <a:p>
            <a:r>
              <a:rPr lang="en-US"/>
              <a:t/>
            </a:r>
          </a:p>
          <a:p>
            <a:r>
              <a:rPr lang="en-US"/>
              <a:t>Ref: https://es.wikipedia.org/wiki/Eliezer_Yudkowsky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Estabilidad mental de las personas después de la pandemia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Persona tiene ideas</a:t>
            </a:r>
          </a:p>
          <a:p>
            <a:r>
              <a:rPr lang="en-US"/>
              <a:t>- Ideas se comunica</a:t>
            </a:r>
          </a:p>
          <a:p>
            <a:r>
              <a:rPr lang="en-US"/>
              <a:t>- Más personas aceptan la idea</a:t>
            </a:r>
          </a:p>
          <a:p>
            <a:r>
              <a:rPr lang="en-US"/>
              <a:t>- Las personas mal interpretan la idea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 Id="rId4"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 Id="rId4"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jpeg" Type="http://schemas.openxmlformats.org/officeDocument/2006/relationships/image"/><Relationship Id="rId7" Target="../media/image5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712170" y="2994098"/>
            <a:ext cx="10199929" cy="2240915"/>
          </a:xfrm>
          <a:prstGeom prst="rect">
            <a:avLst/>
          </a:prstGeom>
        </p:spPr>
        <p:txBody>
          <a:bodyPr anchor="t" rtlCol="false" tIns="0" lIns="0" bIns="0" rIns="0">
            <a:spAutoFit/>
          </a:bodyPr>
          <a:lstStyle/>
          <a:p>
            <a:pPr algn="ctr">
              <a:lnSpc>
                <a:spcPts val="8905"/>
              </a:lnSpc>
            </a:pPr>
            <a:r>
              <a:rPr lang="en-US" sz="6500">
                <a:solidFill>
                  <a:srgbClr val="FFFFFF"/>
                </a:solidFill>
                <a:latin typeface="Now Bold"/>
              </a:rPr>
              <a:t>“LA IA PUEDE QUITARME EL TRABAJO”</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5477247"/>
            <a:ext cx="9883400" cy="1727199"/>
          </a:xfrm>
          <a:prstGeom prst="rect">
            <a:avLst/>
          </a:prstGeom>
        </p:spPr>
        <p:txBody>
          <a:bodyPr anchor="t" rtlCol="false" tIns="0" lIns="0" bIns="0" rIns="0">
            <a:spAutoFit/>
          </a:bodyPr>
          <a:lstStyle/>
          <a:p>
            <a:pPr algn="ctr">
              <a:lnSpc>
                <a:spcPts val="6950"/>
              </a:lnSpc>
            </a:pPr>
            <a:r>
              <a:rPr lang="en-US" sz="5000" spc="-100">
                <a:solidFill>
                  <a:srgbClr val="FFFFFF"/>
                </a:solidFill>
                <a:latin typeface="DM Sans Italics"/>
              </a:rPr>
              <a:t>y otra mentiras que escucharas pronto</a:t>
            </a:r>
          </a:p>
        </p:txBody>
      </p:sp>
      <p:grpSp>
        <p:nvGrpSpPr>
          <p:cNvPr name="Group 9" id="9"/>
          <p:cNvGrpSpPr>
            <a:grpSpLocks noChangeAspect="true"/>
          </p:cNvGrpSpPr>
          <p:nvPr/>
        </p:nvGrpSpPr>
        <p:grpSpPr>
          <a:xfrm rot="0">
            <a:off x="11800240" y="3134465"/>
            <a:ext cx="4018070" cy="401807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4001E"/>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7670" r="223" b="-42386"/>
              </a:stretch>
            </a:blipFill>
          </p:spPr>
        </p:sp>
      </p:grpSp>
      <p:sp>
        <p:nvSpPr>
          <p:cNvPr name="TextBox 13" id="13"/>
          <p:cNvSpPr txBox="true"/>
          <p:nvPr/>
        </p:nvSpPr>
        <p:spPr>
          <a:xfrm rot="0">
            <a:off x="12325087" y="7623255"/>
            <a:ext cx="2968377" cy="446239"/>
          </a:xfrm>
          <a:prstGeom prst="rect">
            <a:avLst/>
          </a:prstGeom>
        </p:spPr>
        <p:txBody>
          <a:bodyPr anchor="t" rtlCol="false" tIns="0" lIns="0" bIns="0" rIns="0">
            <a:spAutoFit/>
          </a:bodyPr>
          <a:lstStyle/>
          <a:p>
            <a:pPr algn="l" marL="0" indent="0" lvl="0">
              <a:lnSpc>
                <a:spcPts val="3538"/>
              </a:lnSpc>
              <a:spcBef>
                <a:spcPct val="0"/>
              </a:spcBef>
            </a:pPr>
            <a:r>
              <a:rPr lang="en-US" sz="2876">
                <a:solidFill>
                  <a:srgbClr val="FFFFFF"/>
                </a:solidFill>
                <a:latin typeface="DM Sans"/>
              </a:rPr>
              <a:t> A</a:t>
            </a:r>
            <a:r>
              <a:rPr lang="en-US" sz="2876">
                <a:solidFill>
                  <a:srgbClr val="FFFFFF"/>
                </a:solidFill>
                <a:latin typeface="DM Sans"/>
              </a:rPr>
              <a:t>ndrés M. Prieto</a:t>
            </a:r>
            <a:r>
              <a:rPr lang="en-US" sz="2876">
                <a:solidFill>
                  <a:srgbClr val="FFFFFF"/>
                </a:solidFill>
                <a:latin typeface="DM Sa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4"/>
            <a:stretch>
              <a:fillRect l="0" t="0" r="0" b="0"/>
            </a:stretch>
          </a:blipFill>
        </p:spPr>
      </p:sp>
      <p:sp>
        <p:nvSpPr>
          <p:cNvPr name="Freeform 4" id="4"/>
          <p:cNvSpPr/>
          <p:nvPr/>
        </p:nvSpPr>
        <p:spPr>
          <a:xfrm flipH="false" flipV="false" rot="0">
            <a:off x="1028700" y="25583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350477" y="2396395"/>
            <a:ext cx="6688634" cy="1511682"/>
          </a:xfrm>
          <a:prstGeom prst="rect">
            <a:avLst/>
          </a:prstGeom>
        </p:spPr>
        <p:txBody>
          <a:bodyPr anchor="t" rtlCol="false" tIns="0" lIns="0" bIns="0" rIns="0">
            <a:spAutoFit/>
          </a:bodyPr>
          <a:lstStyle/>
          <a:p>
            <a:pPr algn="ctr">
              <a:lnSpc>
                <a:spcPts val="12231"/>
              </a:lnSpc>
            </a:pPr>
            <a:r>
              <a:rPr lang="en-US" sz="8799">
                <a:solidFill>
                  <a:srgbClr val="048AFF"/>
                </a:solidFill>
                <a:latin typeface="Now Bold"/>
              </a:rPr>
              <a:t>El progreso </a:t>
            </a:r>
          </a:p>
        </p:txBody>
      </p:sp>
      <p:sp>
        <p:nvSpPr>
          <p:cNvPr name="Freeform 6" id="6"/>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TextBox 7" id="7"/>
          <p:cNvSpPr txBox="true"/>
          <p:nvPr/>
        </p:nvSpPr>
        <p:spPr>
          <a:xfrm rot="0">
            <a:off x="6257551" y="4534291"/>
            <a:ext cx="7071866" cy="1357122"/>
          </a:xfrm>
          <a:prstGeom prst="rect">
            <a:avLst/>
          </a:prstGeom>
        </p:spPr>
        <p:txBody>
          <a:bodyPr anchor="t" rtlCol="false" tIns="0" lIns="0" bIns="0" rIns="0">
            <a:spAutoFit/>
          </a:bodyPr>
          <a:lstStyle/>
          <a:p>
            <a:pPr algn="ctr">
              <a:lnSpc>
                <a:spcPts val="10823"/>
              </a:lnSpc>
              <a:spcBef>
                <a:spcPct val="0"/>
              </a:spcBef>
            </a:pPr>
            <a:r>
              <a:rPr lang="en-US" sz="8799">
                <a:solidFill>
                  <a:srgbClr val="B100E8"/>
                </a:solidFill>
                <a:latin typeface="DM Sans Italics"/>
              </a:rPr>
              <a:t>no se detiene</a:t>
            </a:r>
          </a:p>
        </p:txBody>
      </p:sp>
      <p:sp>
        <p:nvSpPr>
          <p:cNvPr name="TextBox 8" id="8"/>
          <p:cNvSpPr txBox="true"/>
          <p:nvPr/>
        </p:nvSpPr>
        <p:spPr>
          <a:xfrm rot="0">
            <a:off x="9305553" y="6510538"/>
            <a:ext cx="5360938" cy="1487424"/>
          </a:xfrm>
          <a:prstGeom prst="rect">
            <a:avLst/>
          </a:prstGeom>
        </p:spPr>
        <p:txBody>
          <a:bodyPr anchor="t" rtlCol="false" tIns="0" lIns="0" bIns="0" rIns="0">
            <a:spAutoFit/>
          </a:bodyPr>
          <a:lstStyle/>
          <a:p>
            <a:pPr algn="ctr">
              <a:lnSpc>
                <a:spcPts val="11808"/>
              </a:lnSpc>
              <a:spcBef>
                <a:spcPct val="0"/>
              </a:spcBef>
            </a:pPr>
            <a:r>
              <a:rPr lang="en-US" sz="9600">
                <a:solidFill>
                  <a:srgbClr val="048AFF"/>
                </a:solidFill>
                <a:latin typeface="DM Sans"/>
              </a:rPr>
              <a:t>por nadie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4"/>
            <a:stretch>
              <a:fillRect l="0" t="0" r="0" b="0"/>
            </a:stretch>
          </a:blipFill>
        </p:spPr>
      </p:sp>
      <p:sp>
        <p:nvSpPr>
          <p:cNvPr name="Freeform 4" id="4"/>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Freeform 5" id="5"/>
          <p:cNvSpPr/>
          <p:nvPr/>
        </p:nvSpPr>
        <p:spPr>
          <a:xfrm flipH="false" flipV="false" rot="0">
            <a:off x="2290150" y="1925233"/>
            <a:ext cx="9659150" cy="7808615"/>
          </a:xfrm>
          <a:custGeom>
            <a:avLst/>
            <a:gdLst/>
            <a:ahLst/>
            <a:cxnLst/>
            <a:rect r="r" b="b" t="t" l="l"/>
            <a:pathLst>
              <a:path h="7808615" w="9659150">
                <a:moveTo>
                  <a:pt x="0" y="0"/>
                </a:moveTo>
                <a:lnTo>
                  <a:pt x="9659149" y="0"/>
                </a:lnTo>
                <a:lnTo>
                  <a:pt x="9659149" y="7808615"/>
                </a:lnTo>
                <a:lnTo>
                  <a:pt x="0" y="7808615"/>
                </a:lnTo>
                <a:lnTo>
                  <a:pt x="0" y="0"/>
                </a:lnTo>
                <a:close/>
              </a:path>
            </a:pathLst>
          </a:custGeom>
          <a:blipFill>
            <a:blip r:embed="rId5"/>
            <a:stretch>
              <a:fillRect l="0" t="0" r="0" b="0"/>
            </a:stretch>
          </a:blipFill>
        </p:spPr>
      </p:sp>
      <p:grpSp>
        <p:nvGrpSpPr>
          <p:cNvPr name="Group 6" id="6"/>
          <p:cNvGrpSpPr/>
          <p:nvPr/>
        </p:nvGrpSpPr>
        <p:grpSpPr>
          <a:xfrm rot="0">
            <a:off x="0" y="447808"/>
            <a:ext cx="9131818" cy="1161784"/>
            <a:chOff x="0" y="0"/>
            <a:chExt cx="2405088" cy="305984"/>
          </a:xfrm>
        </p:grpSpPr>
        <p:sp>
          <p:nvSpPr>
            <p:cNvPr name="Freeform 7" id="7"/>
            <p:cNvSpPr/>
            <p:nvPr/>
          </p:nvSpPr>
          <p:spPr>
            <a:xfrm flipH="false" flipV="false" rot="0">
              <a:off x="0" y="0"/>
              <a:ext cx="2405088" cy="305984"/>
            </a:xfrm>
            <a:custGeom>
              <a:avLst/>
              <a:gdLst/>
              <a:ahLst/>
              <a:cxnLst/>
              <a:rect r="r" b="b" t="t" l="l"/>
              <a:pathLst>
                <a:path h="305984" w="2405088">
                  <a:moveTo>
                    <a:pt x="0" y="0"/>
                  </a:moveTo>
                  <a:lnTo>
                    <a:pt x="2405088" y="0"/>
                  </a:lnTo>
                  <a:lnTo>
                    <a:pt x="2405088" y="305984"/>
                  </a:lnTo>
                  <a:lnTo>
                    <a:pt x="0" y="305984"/>
                  </a:lnTo>
                  <a:close/>
                </a:path>
              </a:pathLst>
            </a:custGeom>
            <a:solidFill>
              <a:srgbClr val="01237D"/>
            </a:solidFill>
          </p:spPr>
        </p:sp>
        <p:sp>
          <p:nvSpPr>
            <p:cNvPr name="TextBox 8" id="8"/>
            <p:cNvSpPr txBox="true"/>
            <p:nvPr/>
          </p:nvSpPr>
          <p:spPr>
            <a:xfrm>
              <a:off x="0" y="-9525"/>
              <a:ext cx="2405088" cy="315509"/>
            </a:xfrm>
            <a:prstGeom prst="rect">
              <a:avLst/>
            </a:prstGeom>
          </p:spPr>
          <p:txBody>
            <a:bodyPr anchor="ctr" rtlCol="false" tIns="50800" lIns="50800" bIns="50800" rIns="50800"/>
            <a:lstStyle/>
            <a:p>
              <a:pPr algn="ctr">
                <a:lnSpc>
                  <a:spcPts val="3131"/>
                </a:lnSpc>
              </a:pPr>
              <a:r>
                <a:rPr lang="en-US" sz="2545">
                  <a:solidFill>
                    <a:srgbClr val="FFFFFF"/>
                  </a:solidFill>
                  <a:latin typeface="DM Sans"/>
                </a:rPr>
                <a:t>Fuente: https://mentalstateoftheworld.report/2023_read/</a:t>
              </a:r>
            </a:p>
          </p:txBody>
        </p:sp>
      </p:grpSp>
      <p:grpSp>
        <p:nvGrpSpPr>
          <p:cNvPr name="Group 9" id="9"/>
          <p:cNvGrpSpPr/>
          <p:nvPr/>
        </p:nvGrpSpPr>
        <p:grpSpPr>
          <a:xfrm rot="0">
            <a:off x="12438410" y="8398130"/>
            <a:ext cx="5849590" cy="1335718"/>
            <a:chOff x="0" y="0"/>
            <a:chExt cx="1540633" cy="351794"/>
          </a:xfrm>
        </p:grpSpPr>
        <p:sp>
          <p:nvSpPr>
            <p:cNvPr name="Freeform 10" id="10"/>
            <p:cNvSpPr/>
            <p:nvPr/>
          </p:nvSpPr>
          <p:spPr>
            <a:xfrm flipH="false" flipV="false" rot="0">
              <a:off x="0" y="0"/>
              <a:ext cx="1540633" cy="351794"/>
            </a:xfrm>
            <a:custGeom>
              <a:avLst/>
              <a:gdLst/>
              <a:ahLst/>
              <a:cxnLst/>
              <a:rect r="r" b="b" t="t" l="l"/>
              <a:pathLst>
                <a:path h="351794" w="1540633">
                  <a:moveTo>
                    <a:pt x="0" y="0"/>
                  </a:moveTo>
                  <a:lnTo>
                    <a:pt x="1540633" y="0"/>
                  </a:lnTo>
                  <a:lnTo>
                    <a:pt x="1540633" y="351794"/>
                  </a:lnTo>
                  <a:lnTo>
                    <a:pt x="0" y="351794"/>
                  </a:lnTo>
                  <a:close/>
                </a:path>
              </a:pathLst>
            </a:custGeom>
            <a:solidFill>
              <a:srgbClr val="B100E8"/>
            </a:solidFill>
          </p:spPr>
        </p:sp>
        <p:sp>
          <p:nvSpPr>
            <p:cNvPr name="TextBox 11" id="11"/>
            <p:cNvSpPr txBox="true"/>
            <p:nvPr/>
          </p:nvSpPr>
          <p:spPr>
            <a:xfrm>
              <a:off x="0" y="-9525"/>
              <a:ext cx="1540633" cy="361319"/>
            </a:xfrm>
            <a:prstGeom prst="rect">
              <a:avLst/>
            </a:prstGeom>
          </p:spPr>
          <p:txBody>
            <a:bodyPr anchor="ctr" rtlCol="false" tIns="50800" lIns="50800" bIns="50800" rIns="50800"/>
            <a:lstStyle/>
            <a:p>
              <a:pPr algn="ctr">
                <a:lnSpc>
                  <a:spcPts val="3131"/>
                </a:lnSpc>
              </a:pPr>
              <a:r>
                <a:rPr lang="en-US" sz="2545">
                  <a:solidFill>
                    <a:srgbClr val="FFFFFF"/>
                  </a:solidFill>
                  <a:latin typeface="DM Sans"/>
                </a:rPr>
                <a:t>Age Trend across the 8 English-speaking countries tracked since 2019</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AutoShape 3" id="3"/>
          <p:cNvSpPr/>
          <p:nvPr/>
        </p:nvSpPr>
        <p:spPr>
          <a:xfrm flipH="true">
            <a:off x="6457347" y="7324822"/>
            <a:ext cx="1156039" cy="0"/>
          </a:xfrm>
          <a:prstGeom prst="line">
            <a:avLst/>
          </a:prstGeom>
          <a:ln cap="rnd" w="66675">
            <a:solidFill>
              <a:srgbClr val="B100E8"/>
            </a:solidFill>
            <a:prstDash val="sysDot"/>
            <a:headEnd type="none" len="sm" w="sm"/>
            <a:tailEnd type="none" len="sm" w="sm"/>
          </a:ln>
        </p:spPr>
      </p:sp>
      <p:sp>
        <p:nvSpPr>
          <p:cNvPr name="Freeform 4" id="4"/>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H="true">
            <a:off x="2400186" y="3800398"/>
            <a:ext cx="2409418" cy="0"/>
          </a:xfrm>
          <a:prstGeom prst="line">
            <a:avLst/>
          </a:prstGeom>
          <a:ln cap="rnd" w="66675">
            <a:solidFill>
              <a:srgbClr val="B100E8"/>
            </a:solidFill>
            <a:prstDash val="sysDot"/>
            <a:headEnd type="none" len="sm" w="sm"/>
            <a:tailEnd type="none" len="sm" w="sm"/>
          </a:ln>
        </p:spPr>
      </p:sp>
      <p:grpSp>
        <p:nvGrpSpPr>
          <p:cNvPr name="Group 6" id="6"/>
          <p:cNvGrpSpPr/>
          <p:nvPr/>
        </p:nvGrpSpPr>
        <p:grpSpPr>
          <a:xfrm rot="0">
            <a:off x="905600" y="3115089"/>
            <a:ext cx="1875852" cy="18758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9" id="9"/>
          <p:cNvSpPr/>
          <p:nvPr/>
        </p:nvSpPr>
        <p:spPr>
          <a:xfrm flipH="false" flipV="false" rot="0">
            <a:off x="1325623" y="3336240"/>
            <a:ext cx="981744" cy="1249906"/>
          </a:xfrm>
          <a:custGeom>
            <a:avLst/>
            <a:gdLst/>
            <a:ahLst/>
            <a:cxnLst/>
            <a:rect r="r" b="b" t="t" l="l"/>
            <a:pathLst>
              <a:path h="1249906" w="981744">
                <a:moveTo>
                  <a:pt x="0" y="0"/>
                </a:moveTo>
                <a:lnTo>
                  <a:pt x="981744" y="0"/>
                </a:lnTo>
                <a:lnTo>
                  <a:pt x="981744" y="1249906"/>
                </a:lnTo>
                <a:lnTo>
                  <a:pt x="0" y="1249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69325" y="5072409"/>
            <a:ext cx="1094341" cy="757516"/>
          </a:xfrm>
          <a:prstGeom prst="rect">
            <a:avLst/>
          </a:prstGeom>
        </p:spPr>
        <p:txBody>
          <a:bodyPr anchor="t" rtlCol="false" tIns="0" lIns="0" bIns="0" rIns="0">
            <a:spAutoFit/>
          </a:bodyPr>
          <a:lstStyle/>
          <a:p>
            <a:pPr algn="ctr">
              <a:lnSpc>
                <a:spcPts val="6293"/>
              </a:lnSpc>
            </a:pPr>
            <a:r>
              <a:rPr lang="en-US" sz="4527" spc="-90">
                <a:solidFill>
                  <a:srgbClr val="FFFFFF"/>
                </a:solidFill>
                <a:latin typeface="DM Sans Italics"/>
              </a:rPr>
              <a:t>01</a:t>
            </a:r>
          </a:p>
        </p:txBody>
      </p:sp>
      <p:sp>
        <p:nvSpPr>
          <p:cNvPr name="AutoShape 11" id="11"/>
          <p:cNvSpPr/>
          <p:nvPr/>
        </p:nvSpPr>
        <p:spPr>
          <a:xfrm flipH="true">
            <a:off x="2523286" y="7358159"/>
            <a:ext cx="2464754" cy="33338"/>
          </a:xfrm>
          <a:prstGeom prst="line">
            <a:avLst/>
          </a:prstGeom>
          <a:ln cap="rnd" w="66675">
            <a:solidFill>
              <a:srgbClr val="B100E8"/>
            </a:solidFill>
            <a:prstDash val="sysDot"/>
            <a:headEnd type="none" len="sm" w="sm"/>
            <a:tailEnd type="none" len="sm" w="sm"/>
          </a:ln>
        </p:spPr>
      </p:sp>
      <p:sp>
        <p:nvSpPr>
          <p:cNvPr name="Freeform 12" id="12"/>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H="true">
            <a:off x="2398447" y="4510096"/>
            <a:ext cx="2547390" cy="2338697"/>
          </a:xfrm>
          <a:prstGeom prst="line">
            <a:avLst/>
          </a:prstGeom>
          <a:ln cap="rnd" w="66675">
            <a:solidFill>
              <a:srgbClr val="B100E8"/>
            </a:solidFill>
            <a:prstDash val="sysDot"/>
            <a:headEnd type="none" len="sm" w="sm"/>
            <a:tailEnd type="none" len="sm" w="sm"/>
          </a:ln>
        </p:spPr>
      </p:sp>
      <p:grpSp>
        <p:nvGrpSpPr>
          <p:cNvPr name="Group 14" id="14"/>
          <p:cNvGrpSpPr/>
          <p:nvPr/>
        </p:nvGrpSpPr>
        <p:grpSpPr>
          <a:xfrm rot="0">
            <a:off x="4581496" y="3137290"/>
            <a:ext cx="1875852" cy="18758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4945837" y="3424295"/>
            <a:ext cx="1147405" cy="1118198"/>
          </a:xfrm>
          <a:custGeom>
            <a:avLst/>
            <a:gdLst/>
            <a:ahLst/>
            <a:cxnLst/>
            <a:rect r="r" b="b" t="t" l="l"/>
            <a:pathLst>
              <a:path h="1118198" w="1147405">
                <a:moveTo>
                  <a:pt x="0" y="0"/>
                </a:moveTo>
                <a:lnTo>
                  <a:pt x="1147405" y="0"/>
                </a:lnTo>
                <a:lnTo>
                  <a:pt x="1147405" y="1118198"/>
                </a:lnTo>
                <a:lnTo>
                  <a:pt x="0" y="1118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972251" y="5072409"/>
            <a:ext cx="1094341" cy="757516"/>
          </a:xfrm>
          <a:prstGeom prst="rect">
            <a:avLst/>
          </a:prstGeom>
        </p:spPr>
        <p:txBody>
          <a:bodyPr anchor="t" rtlCol="false" tIns="0" lIns="0" bIns="0" rIns="0">
            <a:spAutoFit/>
          </a:bodyPr>
          <a:lstStyle/>
          <a:p>
            <a:pPr algn="ctr">
              <a:lnSpc>
                <a:spcPts val="6293"/>
              </a:lnSpc>
            </a:pPr>
            <a:r>
              <a:rPr lang="en-US" sz="4527" spc="-90">
                <a:solidFill>
                  <a:srgbClr val="FFFFFF"/>
                </a:solidFill>
                <a:latin typeface="DM Sans Italics"/>
              </a:rPr>
              <a:t>02</a:t>
            </a:r>
          </a:p>
        </p:txBody>
      </p:sp>
      <p:grpSp>
        <p:nvGrpSpPr>
          <p:cNvPr name="Group 19" id="19"/>
          <p:cNvGrpSpPr/>
          <p:nvPr/>
        </p:nvGrpSpPr>
        <p:grpSpPr>
          <a:xfrm rot="0">
            <a:off x="905702" y="6386807"/>
            <a:ext cx="1875852" cy="187585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2" id="22"/>
          <p:cNvSpPr/>
          <p:nvPr/>
        </p:nvSpPr>
        <p:spPr>
          <a:xfrm flipH="false" flipV="false" rot="0">
            <a:off x="1288809" y="6848734"/>
            <a:ext cx="1109639" cy="1018850"/>
          </a:xfrm>
          <a:custGeom>
            <a:avLst/>
            <a:gdLst/>
            <a:ahLst/>
            <a:cxnLst/>
            <a:rect r="r" b="b" t="t" l="l"/>
            <a:pathLst>
              <a:path h="1018850" w="1109639">
                <a:moveTo>
                  <a:pt x="0" y="0"/>
                </a:moveTo>
                <a:lnTo>
                  <a:pt x="1109638" y="0"/>
                </a:lnTo>
                <a:lnTo>
                  <a:pt x="1109638" y="1018850"/>
                </a:lnTo>
                <a:lnTo>
                  <a:pt x="0" y="10188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1325725" y="8500784"/>
            <a:ext cx="1094341" cy="757516"/>
          </a:xfrm>
          <a:prstGeom prst="rect">
            <a:avLst/>
          </a:prstGeom>
        </p:spPr>
        <p:txBody>
          <a:bodyPr anchor="t" rtlCol="false" tIns="0" lIns="0" bIns="0" rIns="0">
            <a:spAutoFit/>
          </a:bodyPr>
          <a:lstStyle/>
          <a:p>
            <a:pPr algn="ctr">
              <a:lnSpc>
                <a:spcPts val="6293"/>
              </a:lnSpc>
            </a:pPr>
            <a:r>
              <a:rPr lang="en-US" sz="4527" spc="-90">
                <a:solidFill>
                  <a:srgbClr val="FFFFFF"/>
                </a:solidFill>
                <a:latin typeface="DM Sans Italics"/>
              </a:rPr>
              <a:t>03</a:t>
            </a:r>
          </a:p>
        </p:txBody>
      </p:sp>
      <p:grpSp>
        <p:nvGrpSpPr>
          <p:cNvPr name="Group 24" id="24"/>
          <p:cNvGrpSpPr/>
          <p:nvPr/>
        </p:nvGrpSpPr>
        <p:grpSpPr>
          <a:xfrm rot="0">
            <a:off x="4581598" y="6386807"/>
            <a:ext cx="1875852" cy="18758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7" id="27"/>
          <p:cNvSpPr/>
          <p:nvPr/>
        </p:nvSpPr>
        <p:spPr>
          <a:xfrm flipH="false" flipV="false" rot="0">
            <a:off x="4988040" y="6781600"/>
            <a:ext cx="1062966" cy="1153119"/>
          </a:xfrm>
          <a:custGeom>
            <a:avLst/>
            <a:gdLst/>
            <a:ahLst/>
            <a:cxnLst/>
            <a:rect r="r" b="b" t="t" l="l"/>
            <a:pathLst>
              <a:path h="1153119" w="1062966">
                <a:moveTo>
                  <a:pt x="0" y="0"/>
                </a:moveTo>
                <a:lnTo>
                  <a:pt x="1062967" y="0"/>
                </a:lnTo>
                <a:lnTo>
                  <a:pt x="1062967" y="1153119"/>
                </a:lnTo>
                <a:lnTo>
                  <a:pt x="0" y="11531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8" id="28"/>
          <p:cNvSpPr txBox="true"/>
          <p:nvPr/>
        </p:nvSpPr>
        <p:spPr>
          <a:xfrm rot="0">
            <a:off x="5054646" y="8500784"/>
            <a:ext cx="1094341" cy="757516"/>
          </a:xfrm>
          <a:prstGeom prst="rect">
            <a:avLst/>
          </a:prstGeom>
        </p:spPr>
        <p:txBody>
          <a:bodyPr anchor="t" rtlCol="false" tIns="0" lIns="0" bIns="0" rIns="0">
            <a:spAutoFit/>
          </a:bodyPr>
          <a:lstStyle/>
          <a:p>
            <a:pPr algn="ctr">
              <a:lnSpc>
                <a:spcPts val="6293"/>
              </a:lnSpc>
            </a:pPr>
            <a:r>
              <a:rPr lang="en-US" sz="4527" spc="-90">
                <a:solidFill>
                  <a:srgbClr val="FFFFFF"/>
                </a:solidFill>
                <a:latin typeface="DM Sans Italics"/>
              </a:rPr>
              <a:t>04</a:t>
            </a:r>
          </a:p>
        </p:txBody>
      </p:sp>
      <p:sp>
        <p:nvSpPr>
          <p:cNvPr name="TextBox 29" id="29"/>
          <p:cNvSpPr txBox="true"/>
          <p:nvPr/>
        </p:nvSpPr>
        <p:spPr>
          <a:xfrm rot="0">
            <a:off x="4809604" y="1272024"/>
            <a:ext cx="8668792" cy="817516"/>
          </a:xfrm>
          <a:prstGeom prst="rect">
            <a:avLst/>
          </a:prstGeom>
        </p:spPr>
        <p:txBody>
          <a:bodyPr anchor="t" rtlCol="false" tIns="0" lIns="0" bIns="0" rIns="0">
            <a:spAutoFit/>
          </a:bodyPr>
          <a:lstStyle/>
          <a:p>
            <a:pPr algn="ctr">
              <a:lnSpc>
                <a:spcPts val="6678"/>
              </a:lnSpc>
            </a:pPr>
            <a:r>
              <a:rPr lang="en-US" sz="4804" spc="-96">
                <a:solidFill>
                  <a:srgbClr val="FFFFFF"/>
                </a:solidFill>
                <a:latin typeface="DM Sans Italics"/>
              </a:rPr>
              <a:t>Proceso para crear a terminator</a:t>
            </a:r>
          </a:p>
        </p:txBody>
      </p:sp>
      <p:sp>
        <p:nvSpPr>
          <p:cNvPr name="AutoShape 30" id="30"/>
          <p:cNvSpPr/>
          <p:nvPr/>
        </p:nvSpPr>
        <p:spPr>
          <a:xfrm flipH="true">
            <a:off x="7613386" y="5301782"/>
            <a:ext cx="33439" cy="2023039"/>
          </a:xfrm>
          <a:prstGeom prst="line">
            <a:avLst/>
          </a:prstGeom>
          <a:ln cap="rnd" w="66675">
            <a:solidFill>
              <a:srgbClr val="B100E8"/>
            </a:solidFill>
            <a:prstDash val="sysDot"/>
            <a:headEnd type="none" len="sm" w="sm"/>
            <a:tailEnd type="none" len="sm" w="sm"/>
          </a:ln>
        </p:spPr>
      </p:sp>
      <p:sp>
        <p:nvSpPr>
          <p:cNvPr name="AutoShape 31" id="31"/>
          <p:cNvSpPr/>
          <p:nvPr/>
        </p:nvSpPr>
        <p:spPr>
          <a:xfrm flipH="true">
            <a:off x="7613488" y="5301782"/>
            <a:ext cx="2409418" cy="0"/>
          </a:xfrm>
          <a:prstGeom prst="line">
            <a:avLst/>
          </a:prstGeom>
          <a:ln cap="rnd" w="66675">
            <a:solidFill>
              <a:srgbClr val="B100E8"/>
            </a:solidFill>
            <a:prstDash val="sysDot"/>
            <a:headEnd type="none" len="sm" w="sm"/>
            <a:tailEnd type="none" len="sm" w="sm"/>
          </a:ln>
        </p:spPr>
      </p:sp>
      <p:sp>
        <p:nvSpPr>
          <p:cNvPr name="Freeform 32" id="32"/>
          <p:cNvSpPr/>
          <p:nvPr/>
        </p:nvSpPr>
        <p:spPr>
          <a:xfrm flipH="false" flipV="false" rot="0">
            <a:off x="8467560" y="3165973"/>
            <a:ext cx="8914839" cy="4656581"/>
          </a:xfrm>
          <a:custGeom>
            <a:avLst/>
            <a:gdLst/>
            <a:ahLst/>
            <a:cxnLst/>
            <a:rect r="r" b="b" t="t" l="l"/>
            <a:pathLst>
              <a:path h="4656581" w="8914839">
                <a:moveTo>
                  <a:pt x="0" y="0"/>
                </a:moveTo>
                <a:lnTo>
                  <a:pt x="8914840" y="0"/>
                </a:lnTo>
                <a:lnTo>
                  <a:pt x="8914840" y="4656580"/>
                </a:lnTo>
                <a:lnTo>
                  <a:pt x="0" y="4656580"/>
                </a:lnTo>
                <a:lnTo>
                  <a:pt x="0" y="0"/>
                </a:lnTo>
                <a:close/>
              </a:path>
            </a:pathLst>
          </a:custGeom>
          <a:blipFill>
            <a:blip r:embed="rId1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78546" y="550955"/>
            <a:ext cx="14130908" cy="9185090"/>
          </a:xfrm>
          <a:custGeom>
            <a:avLst/>
            <a:gdLst/>
            <a:ahLst/>
            <a:cxnLst/>
            <a:rect r="r" b="b" t="t" l="l"/>
            <a:pathLst>
              <a:path h="9185090" w="14130908">
                <a:moveTo>
                  <a:pt x="0" y="0"/>
                </a:moveTo>
                <a:lnTo>
                  <a:pt x="14130908" y="0"/>
                </a:lnTo>
                <a:lnTo>
                  <a:pt x="14130908" y="9185090"/>
                </a:lnTo>
                <a:lnTo>
                  <a:pt x="0" y="918509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4116023" y="-5722705"/>
            <a:ext cx="11445409" cy="11445409"/>
          </a:xfrm>
          <a:custGeom>
            <a:avLst/>
            <a:gdLst/>
            <a:ahLst/>
            <a:cxnLst/>
            <a:rect r="r" b="b" t="t" l="l"/>
            <a:pathLst>
              <a:path h="11445409" w="11445409">
                <a:moveTo>
                  <a:pt x="0" y="0"/>
                </a:moveTo>
                <a:lnTo>
                  <a:pt x="11445409" y="0"/>
                </a:lnTo>
                <a:lnTo>
                  <a:pt x="11445409"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61556" y="5722705"/>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410645"/>
            <a:ext cx="4054556" cy="9465711"/>
          </a:xfrm>
          <a:custGeom>
            <a:avLst/>
            <a:gdLst/>
            <a:ahLst/>
            <a:cxnLst/>
            <a:rect r="r" b="b" t="t" l="l"/>
            <a:pathLst>
              <a:path h="9465711" w="4054556">
                <a:moveTo>
                  <a:pt x="0" y="0"/>
                </a:moveTo>
                <a:lnTo>
                  <a:pt x="4054556" y="0"/>
                </a:lnTo>
                <a:lnTo>
                  <a:pt x="4054556" y="9465710"/>
                </a:lnTo>
                <a:lnTo>
                  <a:pt x="0" y="9465710"/>
                </a:lnTo>
                <a:lnTo>
                  <a:pt x="0" y="0"/>
                </a:lnTo>
                <a:close/>
              </a:path>
            </a:pathLst>
          </a:custGeom>
          <a:blipFill>
            <a:blip r:embed="rId6"/>
            <a:stretch>
              <a:fillRect l="0" t="0" r="0" b="0"/>
            </a:stretch>
          </a:blipFill>
        </p:spPr>
      </p:sp>
      <p:sp>
        <p:nvSpPr>
          <p:cNvPr name="Freeform 6" id="6"/>
          <p:cNvSpPr/>
          <p:nvPr/>
        </p:nvSpPr>
        <p:spPr>
          <a:xfrm flipH="false" flipV="false" rot="0">
            <a:off x="8507289" y="410645"/>
            <a:ext cx="7164077" cy="8238689"/>
          </a:xfrm>
          <a:custGeom>
            <a:avLst/>
            <a:gdLst/>
            <a:ahLst/>
            <a:cxnLst/>
            <a:rect r="r" b="b" t="t" l="l"/>
            <a:pathLst>
              <a:path h="8238689" w="7164077">
                <a:moveTo>
                  <a:pt x="0" y="0"/>
                </a:moveTo>
                <a:lnTo>
                  <a:pt x="7164078" y="0"/>
                </a:lnTo>
                <a:lnTo>
                  <a:pt x="7164078" y="8238689"/>
                </a:lnTo>
                <a:lnTo>
                  <a:pt x="0" y="8238689"/>
                </a:lnTo>
                <a:lnTo>
                  <a:pt x="0" y="0"/>
                </a:lnTo>
                <a:close/>
              </a:path>
            </a:pathLst>
          </a:custGeom>
          <a:blipFill>
            <a:blip r:embed="rId7"/>
            <a:stretch>
              <a:fillRect l="0" t="0" r="0" b="0"/>
            </a:stretch>
          </a:blipFill>
        </p:spPr>
      </p:sp>
      <p:grpSp>
        <p:nvGrpSpPr>
          <p:cNvPr name="Group 7" id="7"/>
          <p:cNvGrpSpPr/>
          <p:nvPr/>
        </p:nvGrpSpPr>
        <p:grpSpPr>
          <a:xfrm rot="0">
            <a:off x="8031678" y="7865334"/>
            <a:ext cx="8115300" cy="2011021"/>
            <a:chOff x="0" y="0"/>
            <a:chExt cx="2137363" cy="529652"/>
          </a:xfrm>
        </p:grpSpPr>
        <p:sp>
          <p:nvSpPr>
            <p:cNvPr name="Freeform 8" id="8"/>
            <p:cNvSpPr/>
            <p:nvPr/>
          </p:nvSpPr>
          <p:spPr>
            <a:xfrm flipH="false" flipV="false" rot="0">
              <a:off x="0" y="0"/>
              <a:ext cx="2137363" cy="529652"/>
            </a:xfrm>
            <a:custGeom>
              <a:avLst/>
              <a:gdLst/>
              <a:ahLst/>
              <a:cxnLst/>
              <a:rect r="r" b="b" t="t" l="l"/>
              <a:pathLst>
                <a:path h="529652" w="2137363">
                  <a:moveTo>
                    <a:pt x="0" y="0"/>
                  </a:moveTo>
                  <a:lnTo>
                    <a:pt x="2137363" y="0"/>
                  </a:lnTo>
                  <a:lnTo>
                    <a:pt x="2137363" y="529652"/>
                  </a:lnTo>
                  <a:lnTo>
                    <a:pt x="0" y="529652"/>
                  </a:lnTo>
                  <a:close/>
                </a:path>
              </a:pathLst>
            </a:custGeom>
            <a:solidFill>
              <a:srgbClr val="04001E"/>
            </a:solidFill>
          </p:spPr>
        </p:sp>
        <p:sp>
          <p:nvSpPr>
            <p:cNvPr name="TextBox 9" id="9"/>
            <p:cNvSpPr txBox="true"/>
            <p:nvPr/>
          </p:nvSpPr>
          <p:spPr>
            <a:xfrm>
              <a:off x="0" y="-9525"/>
              <a:ext cx="2137363" cy="539177"/>
            </a:xfrm>
            <a:prstGeom prst="rect">
              <a:avLst/>
            </a:prstGeom>
          </p:spPr>
          <p:txBody>
            <a:bodyPr anchor="ctr" rtlCol="false" tIns="50800" lIns="50800" bIns="50800" rIns="50800"/>
            <a:lstStyle/>
            <a:p>
              <a:pPr algn="ctr">
                <a:lnSpc>
                  <a:spcPts val="6888"/>
                </a:lnSpc>
              </a:pPr>
              <a:r>
                <a:rPr lang="en-US" sz="5600">
                  <a:solidFill>
                    <a:srgbClr val="FFFFFF"/>
                  </a:solidFill>
                  <a:latin typeface="DM Sans"/>
                </a:rPr>
                <a:t>Yann LeCun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4"/>
            <a:stretch>
              <a:fillRect l="0" t="0" r="0" b="0"/>
            </a:stretch>
          </a:blipFill>
        </p:spPr>
      </p:sp>
      <p:sp>
        <p:nvSpPr>
          <p:cNvPr name="Freeform 4" id="4"/>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Freeform 5" id="5"/>
          <p:cNvSpPr/>
          <p:nvPr/>
        </p:nvSpPr>
        <p:spPr>
          <a:xfrm flipH="false" flipV="false" rot="0">
            <a:off x="493175" y="275991"/>
            <a:ext cx="12503990" cy="6266799"/>
          </a:xfrm>
          <a:custGeom>
            <a:avLst/>
            <a:gdLst/>
            <a:ahLst/>
            <a:cxnLst/>
            <a:rect r="r" b="b" t="t" l="l"/>
            <a:pathLst>
              <a:path h="6266799" w="12503990">
                <a:moveTo>
                  <a:pt x="0" y="0"/>
                </a:moveTo>
                <a:lnTo>
                  <a:pt x="12503991" y="0"/>
                </a:lnTo>
                <a:lnTo>
                  <a:pt x="12503991" y="6266799"/>
                </a:lnTo>
                <a:lnTo>
                  <a:pt x="0" y="6266799"/>
                </a:lnTo>
                <a:lnTo>
                  <a:pt x="0" y="0"/>
                </a:lnTo>
                <a:close/>
              </a:path>
            </a:pathLst>
          </a:custGeom>
          <a:blipFill>
            <a:blip r:embed="rId5"/>
            <a:stretch>
              <a:fillRect l="0" t="0" r="0" b="0"/>
            </a:stretch>
          </a:blipFill>
        </p:spPr>
      </p:sp>
      <p:sp>
        <p:nvSpPr>
          <p:cNvPr name="Freeform 6" id="6"/>
          <p:cNvSpPr/>
          <p:nvPr/>
        </p:nvSpPr>
        <p:spPr>
          <a:xfrm flipH="false" flipV="false" rot="0">
            <a:off x="5314065" y="4384034"/>
            <a:ext cx="12698350" cy="5902966"/>
          </a:xfrm>
          <a:custGeom>
            <a:avLst/>
            <a:gdLst/>
            <a:ahLst/>
            <a:cxnLst/>
            <a:rect r="r" b="b" t="t" l="l"/>
            <a:pathLst>
              <a:path h="5902966" w="12698350">
                <a:moveTo>
                  <a:pt x="0" y="0"/>
                </a:moveTo>
                <a:lnTo>
                  <a:pt x="12698350" y="0"/>
                </a:lnTo>
                <a:lnTo>
                  <a:pt x="12698350" y="5902966"/>
                </a:lnTo>
                <a:lnTo>
                  <a:pt x="0" y="5902966"/>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sp>
        <p:nvSpPr>
          <p:cNvPr name="Freeform 7" id="7"/>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8" id="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9" id="9"/>
          <p:cNvSpPr/>
          <p:nvPr/>
        </p:nvSpPr>
        <p:spPr>
          <a:xfrm flipH="false" flipV="false" rot="0">
            <a:off x="3916773" y="493921"/>
            <a:ext cx="10454454" cy="8511156"/>
          </a:xfrm>
          <a:custGeom>
            <a:avLst/>
            <a:gdLst/>
            <a:ahLst/>
            <a:cxnLst/>
            <a:rect r="r" b="b" t="t" l="l"/>
            <a:pathLst>
              <a:path h="8511156" w="10454454">
                <a:moveTo>
                  <a:pt x="0" y="0"/>
                </a:moveTo>
                <a:lnTo>
                  <a:pt x="10454454" y="0"/>
                </a:lnTo>
                <a:lnTo>
                  <a:pt x="10454454" y="8511155"/>
                </a:lnTo>
                <a:lnTo>
                  <a:pt x="0" y="8511155"/>
                </a:lnTo>
                <a:lnTo>
                  <a:pt x="0" y="0"/>
                </a:lnTo>
                <a:close/>
              </a:path>
            </a:pathLst>
          </a:custGeom>
          <a:blipFill>
            <a:blip r:embed="rId5"/>
            <a:stretch>
              <a:fillRect l="0" t="0" r="0" b="0"/>
            </a:stretch>
          </a:blipFill>
        </p:spPr>
      </p:sp>
      <p:sp>
        <p:nvSpPr>
          <p:cNvPr name="TextBox 10" id="10"/>
          <p:cNvSpPr txBox="true"/>
          <p:nvPr/>
        </p:nvSpPr>
        <p:spPr>
          <a:xfrm rot="0">
            <a:off x="13702739" y="9153525"/>
            <a:ext cx="437286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FFFFFF"/>
                </a:solidFill>
                <a:latin typeface="Now Bold"/>
              </a:rPr>
              <a:t>LA CURVA 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2160870" y="363936"/>
            <a:ext cx="13966260" cy="9559129"/>
          </a:xfrm>
          <a:custGeom>
            <a:avLst/>
            <a:gdLst/>
            <a:ahLst/>
            <a:cxnLst/>
            <a:rect r="r" b="b" t="t" l="l"/>
            <a:pathLst>
              <a:path h="9559129" w="13966260">
                <a:moveTo>
                  <a:pt x="0" y="0"/>
                </a:moveTo>
                <a:lnTo>
                  <a:pt x="13966260" y="0"/>
                </a:lnTo>
                <a:lnTo>
                  <a:pt x="13966260" y="9559128"/>
                </a:lnTo>
                <a:lnTo>
                  <a:pt x="0" y="9559128"/>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829670" y="628761"/>
            <a:ext cx="16674765" cy="9071135"/>
            <a:chOff x="0" y="0"/>
            <a:chExt cx="4391708" cy="2389106"/>
          </a:xfrm>
        </p:grpSpPr>
        <p:sp>
          <p:nvSpPr>
            <p:cNvPr name="Freeform 4" id="4"/>
            <p:cNvSpPr/>
            <p:nvPr/>
          </p:nvSpPr>
          <p:spPr>
            <a:xfrm flipH="false" flipV="false" rot="0">
              <a:off x="0" y="0"/>
              <a:ext cx="4391708" cy="2389106"/>
            </a:xfrm>
            <a:custGeom>
              <a:avLst/>
              <a:gdLst/>
              <a:ahLst/>
              <a:cxnLst/>
              <a:rect r="r" b="b" t="t" l="l"/>
              <a:pathLst>
                <a:path h="2389106" w="4391708">
                  <a:moveTo>
                    <a:pt x="0" y="0"/>
                  </a:moveTo>
                  <a:lnTo>
                    <a:pt x="4391708" y="0"/>
                  </a:lnTo>
                  <a:lnTo>
                    <a:pt x="4391708" y="2389106"/>
                  </a:lnTo>
                  <a:lnTo>
                    <a:pt x="0" y="2389106"/>
                  </a:lnTo>
                  <a:close/>
                </a:path>
              </a:pathLst>
            </a:custGeom>
            <a:solidFill>
              <a:srgbClr val="FFFFFF"/>
            </a:solidFill>
          </p:spPr>
        </p:sp>
        <p:sp>
          <p:nvSpPr>
            <p:cNvPr name="TextBox 5" id="5"/>
            <p:cNvSpPr txBox="true"/>
            <p:nvPr/>
          </p:nvSpPr>
          <p:spPr>
            <a:xfrm>
              <a:off x="0" y="-9525"/>
              <a:ext cx="4391708" cy="2398631"/>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8" id="8"/>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9" id="9"/>
          <p:cNvSpPr/>
          <p:nvPr/>
        </p:nvSpPr>
        <p:spPr>
          <a:xfrm flipH="false" flipV="false" rot="0">
            <a:off x="2646174" y="931192"/>
            <a:ext cx="13041757" cy="8466274"/>
          </a:xfrm>
          <a:custGeom>
            <a:avLst/>
            <a:gdLst/>
            <a:ahLst/>
            <a:cxnLst/>
            <a:rect r="r" b="b" t="t" l="l"/>
            <a:pathLst>
              <a:path h="8466274" w="13041757">
                <a:moveTo>
                  <a:pt x="0" y="0"/>
                </a:moveTo>
                <a:lnTo>
                  <a:pt x="13041757" y="0"/>
                </a:lnTo>
                <a:lnTo>
                  <a:pt x="13041757" y="8466274"/>
                </a:lnTo>
                <a:lnTo>
                  <a:pt x="0" y="8466274"/>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5254727"/>
            <a:ext cx="18288000" cy="5667195"/>
            <a:chOff x="0" y="0"/>
            <a:chExt cx="4816593" cy="1492595"/>
          </a:xfrm>
        </p:grpSpPr>
        <p:sp>
          <p:nvSpPr>
            <p:cNvPr name="Freeform 4" id="4"/>
            <p:cNvSpPr/>
            <p:nvPr/>
          </p:nvSpPr>
          <p:spPr>
            <a:xfrm flipH="false" flipV="false" rot="0">
              <a:off x="0" y="0"/>
              <a:ext cx="4816592" cy="1492595"/>
            </a:xfrm>
            <a:custGeom>
              <a:avLst/>
              <a:gdLst/>
              <a:ahLst/>
              <a:cxnLst/>
              <a:rect r="r" b="b" t="t" l="l"/>
              <a:pathLst>
                <a:path h="1492595" w="4816592">
                  <a:moveTo>
                    <a:pt x="0" y="0"/>
                  </a:moveTo>
                  <a:lnTo>
                    <a:pt x="4816592" y="0"/>
                  </a:lnTo>
                  <a:lnTo>
                    <a:pt x="4816592" y="1492595"/>
                  </a:lnTo>
                  <a:lnTo>
                    <a:pt x="0" y="1492595"/>
                  </a:lnTo>
                  <a:close/>
                </a:path>
              </a:pathLst>
            </a:custGeom>
            <a:solidFill>
              <a:srgbClr val="04001E"/>
            </a:solidFill>
          </p:spPr>
        </p:sp>
        <p:sp>
          <p:nvSpPr>
            <p:cNvPr name="TextBox 5" id="5"/>
            <p:cNvSpPr txBox="true"/>
            <p:nvPr/>
          </p:nvSpPr>
          <p:spPr>
            <a:xfrm>
              <a:off x="0" y="-9525"/>
              <a:ext cx="4816593" cy="1502120"/>
            </a:xfrm>
            <a:prstGeom prst="rect">
              <a:avLst/>
            </a:prstGeom>
          </p:spPr>
          <p:txBody>
            <a:bodyPr anchor="ctr" rtlCol="false" tIns="50800" lIns="50800" bIns="50800" rIns="50800"/>
            <a:lstStyle/>
            <a:p>
              <a:pPr algn="ctr">
                <a:lnSpc>
                  <a:spcPts val="3131"/>
                </a:lnSpc>
              </a:pPr>
            </a:p>
          </p:txBody>
        </p:sp>
      </p:grpSp>
      <p:grpSp>
        <p:nvGrpSpPr>
          <p:cNvPr name="Group 6" id="6"/>
          <p:cNvGrpSpPr>
            <a:grpSpLocks noChangeAspect="true"/>
          </p:cNvGrpSpPr>
          <p:nvPr/>
        </p:nvGrpSpPr>
        <p:grpSpPr>
          <a:xfrm rot="0">
            <a:off x="1184861" y="1918982"/>
            <a:ext cx="2878546" cy="2878546"/>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38870" t="0" r="-38870" b="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sp>
        <p:nvSpPr>
          <p:cNvPr name="AutoShape 9" id="9"/>
          <p:cNvSpPr/>
          <p:nvPr/>
        </p:nvSpPr>
        <p:spPr>
          <a:xfrm>
            <a:off x="4822223" y="1918982"/>
            <a:ext cx="0" cy="7117721"/>
          </a:xfrm>
          <a:prstGeom prst="line">
            <a:avLst/>
          </a:prstGeom>
          <a:ln cap="rnd" w="76200">
            <a:solidFill>
              <a:srgbClr val="FFFFFF"/>
            </a:solidFill>
            <a:prstDash val="solid"/>
            <a:headEnd type="none" len="sm" w="sm"/>
            <a:tailEnd type="none" len="sm" w="sm"/>
          </a:ln>
        </p:spPr>
      </p:sp>
      <p:grpSp>
        <p:nvGrpSpPr>
          <p:cNvPr name="Group 10" id="10"/>
          <p:cNvGrpSpPr>
            <a:grpSpLocks noChangeAspect="true"/>
          </p:cNvGrpSpPr>
          <p:nvPr/>
        </p:nvGrpSpPr>
        <p:grpSpPr>
          <a:xfrm rot="0">
            <a:off x="5585188" y="1918982"/>
            <a:ext cx="2878546" cy="2878546"/>
            <a:chOff x="0" y="0"/>
            <a:chExt cx="6350000" cy="6350000"/>
          </a:xfrm>
        </p:grpSpPr>
        <p:sp>
          <p:nvSpPr>
            <p:cNvPr name="Freeform 11" id="1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0" t="-10" r="0" b="-10"/>
              </a:stretch>
            </a:blipFill>
          </p:spPr>
        </p:sp>
        <p:sp>
          <p:nvSpPr>
            <p:cNvPr name="Freeform 12" id="1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sp>
        <p:nvSpPr>
          <p:cNvPr name="AutoShape 13" id="13"/>
          <p:cNvSpPr/>
          <p:nvPr/>
        </p:nvSpPr>
        <p:spPr>
          <a:xfrm>
            <a:off x="9220333" y="1918982"/>
            <a:ext cx="0" cy="7117721"/>
          </a:xfrm>
          <a:prstGeom prst="line">
            <a:avLst/>
          </a:prstGeom>
          <a:ln cap="rnd" w="76200">
            <a:solidFill>
              <a:srgbClr val="FFFFFF"/>
            </a:solidFill>
            <a:prstDash val="solid"/>
            <a:headEnd type="none" len="sm" w="sm"/>
            <a:tailEnd type="none" len="sm" w="sm"/>
          </a:ln>
        </p:spPr>
      </p:sp>
      <p:grpSp>
        <p:nvGrpSpPr>
          <p:cNvPr name="Group 14" id="14"/>
          <p:cNvGrpSpPr>
            <a:grpSpLocks noChangeAspect="true"/>
          </p:cNvGrpSpPr>
          <p:nvPr/>
        </p:nvGrpSpPr>
        <p:grpSpPr>
          <a:xfrm rot="0">
            <a:off x="9985516" y="1918982"/>
            <a:ext cx="2878546" cy="2878546"/>
            <a:chOff x="0" y="0"/>
            <a:chExt cx="6350000" cy="6350000"/>
          </a:xfrm>
        </p:grpSpPr>
        <p:sp>
          <p:nvSpPr>
            <p:cNvPr name="Freeform 15" id="1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35272" t="0" r="-64686" b="0"/>
              </a:stretch>
            </a:blipFill>
          </p:spPr>
        </p:sp>
        <p:sp>
          <p:nvSpPr>
            <p:cNvPr name="Freeform 16" id="1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sp>
        <p:nvSpPr>
          <p:cNvPr name="AutoShape 17" id="17"/>
          <p:cNvSpPr/>
          <p:nvPr/>
        </p:nvSpPr>
        <p:spPr>
          <a:xfrm>
            <a:off x="13464425" y="1918982"/>
            <a:ext cx="0" cy="7117721"/>
          </a:xfrm>
          <a:prstGeom prst="line">
            <a:avLst/>
          </a:prstGeom>
          <a:ln cap="rnd" w="76200">
            <a:solidFill>
              <a:srgbClr val="FFFFFF"/>
            </a:solidFill>
            <a:prstDash val="solid"/>
            <a:headEnd type="none" len="sm" w="sm"/>
            <a:tailEnd type="none" len="sm" w="sm"/>
          </a:ln>
        </p:spPr>
      </p:sp>
      <p:grpSp>
        <p:nvGrpSpPr>
          <p:cNvPr name="Group 18" id="18"/>
          <p:cNvGrpSpPr>
            <a:grpSpLocks noChangeAspect="true"/>
          </p:cNvGrpSpPr>
          <p:nvPr/>
        </p:nvGrpSpPr>
        <p:grpSpPr>
          <a:xfrm rot="0">
            <a:off x="14380754" y="1918982"/>
            <a:ext cx="2878546" cy="2878546"/>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0" t="-10" r="0" b="-1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grpSp>
        <p:nvGrpSpPr>
          <p:cNvPr name="Group 21" id="21"/>
          <p:cNvGrpSpPr>
            <a:grpSpLocks noChangeAspect="true"/>
          </p:cNvGrpSpPr>
          <p:nvPr/>
        </p:nvGrpSpPr>
        <p:grpSpPr>
          <a:xfrm rot="0">
            <a:off x="1184861" y="6158157"/>
            <a:ext cx="2878546" cy="2878546"/>
            <a:chOff x="0" y="0"/>
            <a:chExt cx="6350000" cy="6350000"/>
          </a:xfrm>
        </p:grpSpPr>
        <p:sp>
          <p:nvSpPr>
            <p:cNvPr name="Freeform 22" id="22"/>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7"/>
              <a:stretch>
                <a:fillRect l="-38870" t="0" r="-38870" b="0"/>
              </a:stretch>
            </a:blipFill>
          </p:spPr>
        </p:sp>
        <p:sp>
          <p:nvSpPr>
            <p:cNvPr name="Freeform 23" id="23"/>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grpSp>
        <p:nvGrpSpPr>
          <p:cNvPr name="Group 24" id="24"/>
          <p:cNvGrpSpPr>
            <a:grpSpLocks noChangeAspect="true"/>
          </p:cNvGrpSpPr>
          <p:nvPr/>
        </p:nvGrpSpPr>
        <p:grpSpPr>
          <a:xfrm rot="0">
            <a:off x="5585188" y="6158157"/>
            <a:ext cx="2878546" cy="2878546"/>
            <a:chOff x="0" y="0"/>
            <a:chExt cx="6350000" cy="6350000"/>
          </a:xfrm>
        </p:grpSpPr>
        <p:sp>
          <p:nvSpPr>
            <p:cNvPr name="Freeform 25" id="2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8"/>
              <a:stretch>
                <a:fillRect l="0" t="-10" r="0" b="-10"/>
              </a:stretch>
            </a:blipFill>
          </p:spPr>
        </p:sp>
        <p:sp>
          <p:nvSpPr>
            <p:cNvPr name="Freeform 26" id="2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grpSp>
        <p:nvGrpSpPr>
          <p:cNvPr name="Group 27" id="27"/>
          <p:cNvGrpSpPr>
            <a:grpSpLocks noChangeAspect="true"/>
          </p:cNvGrpSpPr>
          <p:nvPr/>
        </p:nvGrpSpPr>
        <p:grpSpPr>
          <a:xfrm rot="0">
            <a:off x="9985516" y="6158157"/>
            <a:ext cx="2878546" cy="2878546"/>
            <a:chOff x="0" y="0"/>
            <a:chExt cx="6350000" cy="6350000"/>
          </a:xfrm>
        </p:grpSpPr>
        <p:sp>
          <p:nvSpPr>
            <p:cNvPr name="Freeform 28" id="2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9"/>
              <a:stretch>
                <a:fillRect l="0" t="-10" r="0" b="-10"/>
              </a:stretch>
            </a:blipFill>
          </p:spPr>
        </p:sp>
        <p:sp>
          <p:nvSpPr>
            <p:cNvPr name="Freeform 29" id="2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grpSp>
        <p:nvGrpSpPr>
          <p:cNvPr name="Group 30" id="30"/>
          <p:cNvGrpSpPr>
            <a:grpSpLocks noChangeAspect="true"/>
          </p:cNvGrpSpPr>
          <p:nvPr/>
        </p:nvGrpSpPr>
        <p:grpSpPr>
          <a:xfrm rot="0">
            <a:off x="14380754" y="6158157"/>
            <a:ext cx="2878546" cy="2878546"/>
            <a:chOff x="0" y="0"/>
            <a:chExt cx="6350000" cy="6350000"/>
          </a:xfrm>
        </p:grpSpPr>
        <p:sp>
          <p:nvSpPr>
            <p:cNvPr name="Freeform 31" id="3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0"/>
              <a:stretch>
                <a:fillRect l="0" t="0" r="-66632" b="0"/>
              </a:stretch>
            </a:blipFill>
          </p:spPr>
        </p:sp>
        <p:sp>
          <p:nvSpPr>
            <p:cNvPr name="Freeform 32" id="3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4001E"/>
            </a:solidFill>
          </p:spPr>
        </p:sp>
      </p:grpSp>
      <p:sp>
        <p:nvSpPr>
          <p:cNvPr name="TextBox 33" id="33"/>
          <p:cNvSpPr txBox="true"/>
          <p:nvPr/>
        </p:nvSpPr>
        <p:spPr>
          <a:xfrm rot="0">
            <a:off x="8030942" y="488376"/>
            <a:ext cx="966623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FFFFFF"/>
                </a:solidFill>
                <a:latin typeface="Now Bold"/>
              </a:rPr>
              <a:t>FOCOS DE OPORTUNIDAD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4"/>
            <a:stretch>
              <a:fillRect l="0" t="0" r="0" b="0"/>
            </a:stretch>
          </a:blipFill>
        </p:spPr>
      </p:sp>
      <p:grpSp>
        <p:nvGrpSpPr>
          <p:cNvPr name="Group 4" id="4"/>
          <p:cNvGrpSpPr/>
          <p:nvPr/>
        </p:nvGrpSpPr>
        <p:grpSpPr>
          <a:xfrm rot="0">
            <a:off x="16017180" y="-1431186"/>
            <a:ext cx="3656258" cy="36562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01E"/>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7" id="7"/>
          <p:cNvSpPr txBox="true"/>
          <p:nvPr/>
        </p:nvSpPr>
        <p:spPr>
          <a:xfrm rot="0">
            <a:off x="6758986" y="3965893"/>
            <a:ext cx="10199929" cy="2240915"/>
          </a:xfrm>
          <a:prstGeom prst="rect">
            <a:avLst/>
          </a:prstGeom>
        </p:spPr>
        <p:txBody>
          <a:bodyPr anchor="t" rtlCol="false" tIns="0" lIns="0" bIns="0" rIns="0">
            <a:spAutoFit/>
          </a:bodyPr>
          <a:lstStyle/>
          <a:p>
            <a:pPr algn="ctr">
              <a:lnSpc>
                <a:spcPts val="8905"/>
              </a:lnSpc>
            </a:pPr>
            <a:r>
              <a:rPr lang="en-US" sz="6500">
                <a:solidFill>
                  <a:srgbClr val="FFFFFF"/>
                </a:solidFill>
                <a:latin typeface="Now Bold"/>
              </a:rPr>
              <a:t>REALMENTE</a:t>
            </a:r>
          </a:p>
          <a:p>
            <a:pPr algn="ctr">
              <a:lnSpc>
                <a:spcPts val="8905"/>
              </a:lnSpc>
            </a:pPr>
            <a:r>
              <a:rPr lang="en-US" sz="6500">
                <a:solidFill>
                  <a:srgbClr val="FFFFFF"/>
                </a:solidFill>
                <a:latin typeface="Now Bold"/>
              </a:rPr>
              <a:t>¿QUÉ ES UNA “I” “A”?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4" id="4"/>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5" id="5"/>
          <p:cNvSpPr/>
          <p:nvPr/>
        </p:nvSpPr>
        <p:spPr>
          <a:xfrm flipH="false" flipV="false" rot="0">
            <a:off x="0" y="0"/>
            <a:ext cx="5682318" cy="10287000"/>
          </a:xfrm>
          <a:custGeom>
            <a:avLst/>
            <a:gdLst/>
            <a:ahLst/>
            <a:cxnLst/>
            <a:rect r="r" b="b" t="t" l="l"/>
            <a:pathLst>
              <a:path h="10287000" w="5682318">
                <a:moveTo>
                  <a:pt x="0" y="0"/>
                </a:moveTo>
                <a:lnTo>
                  <a:pt x="5682318" y="0"/>
                </a:lnTo>
                <a:lnTo>
                  <a:pt x="5682318" y="10287000"/>
                </a:lnTo>
                <a:lnTo>
                  <a:pt x="0" y="10287000"/>
                </a:lnTo>
                <a:lnTo>
                  <a:pt x="0" y="0"/>
                </a:lnTo>
                <a:close/>
              </a:path>
            </a:pathLst>
          </a:custGeom>
          <a:blipFill>
            <a:blip r:embed="rId4"/>
            <a:stretch>
              <a:fillRect l="-38639" t="0" r="-7661" b="-7890"/>
            </a:stretch>
          </a:blipFill>
        </p:spPr>
      </p:sp>
      <p:grpSp>
        <p:nvGrpSpPr>
          <p:cNvPr name="Group 6" id="6"/>
          <p:cNvGrpSpPr/>
          <p:nvPr/>
        </p:nvGrpSpPr>
        <p:grpSpPr>
          <a:xfrm rot="0">
            <a:off x="4803638" y="2859040"/>
            <a:ext cx="1757360" cy="17573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01E"/>
            </a:solidFill>
            <a:ln w="190500" cap="sq">
              <a:solidFill>
                <a:srgbClr val="04001E"/>
              </a:solidFill>
              <a:prstDash val="solid"/>
              <a:miter/>
            </a:ln>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9" id="9"/>
          <p:cNvGrpSpPr/>
          <p:nvPr/>
        </p:nvGrpSpPr>
        <p:grpSpPr>
          <a:xfrm rot="0">
            <a:off x="4803638" y="5181410"/>
            <a:ext cx="1757360" cy="17573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237D"/>
            </a:solidFill>
            <a:ln w="190500" cap="sq">
              <a:solidFill>
                <a:srgbClr val="01237D"/>
              </a:solidFill>
              <a:prstDash val="solid"/>
              <a:miter/>
            </a:ln>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2" id="12"/>
          <p:cNvGrpSpPr/>
          <p:nvPr/>
        </p:nvGrpSpPr>
        <p:grpSpPr>
          <a:xfrm rot="0">
            <a:off x="4803638" y="7500940"/>
            <a:ext cx="1757360" cy="17573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8AFF"/>
            </a:solidFill>
            <a:ln w="190500" cap="sq">
              <a:solidFill>
                <a:srgbClr val="048AFF"/>
              </a:solidFill>
              <a:prstDash val="solid"/>
              <a:miter/>
            </a:ln>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5" id="15"/>
          <p:cNvSpPr txBox="true"/>
          <p:nvPr/>
        </p:nvSpPr>
        <p:spPr>
          <a:xfrm rot="0">
            <a:off x="6171003" y="1452902"/>
            <a:ext cx="5339762" cy="1118038"/>
          </a:xfrm>
          <a:prstGeom prst="rect">
            <a:avLst/>
          </a:prstGeom>
        </p:spPr>
        <p:txBody>
          <a:bodyPr anchor="t" rtlCol="false" tIns="0" lIns="0" bIns="0" rIns="0">
            <a:spAutoFit/>
          </a:bodyPr>
          <a:lstStyle/>
          <a:p>
            <a:pPr algn="l" marL="0" indent="0" lvl="0">
              <a:lnSpc>
                <a:spcPts val="9119"/>
              </a:lnSpc>
              <a:spcBef>
                <a:spcPct val="0"/>
              </a:spcBef>
            </a:pPr>
            <a:r>
              <a:rPr lang="en-US" sz="6560">
                <a:solidFill>
                  <a:srgbClr val="FFFFFF"/>
                </a:solidFill>
                <a:latin typeface="Now Bold"/>
              </a:rPr>
              <a:t>MARKETING</a:t>
            </a:r>
          </a:p>
        </p:txBody>
      </p:sp>
      <p:grpSp>
        <p:nvGrpSpPr>
          <p:cNvPr name="Group 16" id="16"/>
          <p:cNvGrpSpPr/>
          <p:nvPr/>
        </p:nvGrpSpPr>
        <p:grpSpPr>
          <a:xfrm rot="0">
            <a:off x="7020548" y="3186119"/>
            <a:ext cx="7545056" cy="1103201"/>
            <a:chOff x="0" y="0"/>
            <a:chExt cx="10060074" cy="1470935"/>
          </a:xfrm>
        </p:grpSpPr>
        <p:sp>
          <p:nvSpPr>
            <p:cNvPr name="TextBox 17" id="17"/>
            <p:cNvSpPr txBox="true"/>
            <p:nvPr/>
          </p:nvSpPr>
          <p:spPr>
            <a:xfrm rot="0">
              <a:off x="0" y="-85725"/>
              <a:ext cx="10060074" cy="1048893"/>
            </a:xfrm>
            <a:prstGeom prst="rect">
              <a:avLst/>
            </a:prstGeom>
          </p:spPr>
          <p:txBody>
            <a:bodyPr anchor="t" rtlCol="false" tIns="0" lIns="0" bIns="0" rIns="0">
              <a:spAutoFit/>
            </a:bodyPr>
            <a:lstStyle/>
            <a:p>
              <a:pPr algn="l">
                <a:lnSpc>
                  <a:spcPts val="6672"/>
                </a:lnSpc>
              </a:pPr>
              <a:r>
                <a:rPr lang="en-US" sz="4800" spc="-96">
                  <a:solidFill>
                    <a:srgbClr val="FFFFFF"/>
                  </a:solidFill>
                  <a:latin typeface="DM Sans Italics"/>
                </a:rPr>
                <a:t>Te miente y te engaña </a:t>
              </a:r>
            </a:p>
          </p:txBody>
        </p:sp>
        <p:sp>
          <p:nvSpPr>
            <p:cNvPr name="TextBox 18" id="18"/>
            <p:cNvSpPr txBox="true"/>
            <p:nvPr/>
          </p:nvSpPr>
          <p:spPr>
            <a:xfrm rot="0">
              <a:off x="0" y="953643"/>
              <a:ext cx="2628900" cy="517292"/>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a:rPr>
                <a:t>(Como tu ex)</a:t>
              </a:r>
            </a:p>
          </p:txBody>
        </p:sp>
      </p:grpSp>
      <p:grpSp>
        <p:nvGrpSpPr>
          <p:cNvPr name="Group 19" id="19"/>
          <p:cNvGrpSpPr/>
          <p:nvPr/>
        </p:nvGrpSpPr>
        <p:grpSpPr>
          <a:xfrm rot="0">
            <a:off x="7020548" y="5508490"/>
            <a:ext cx="7545056" cy="1103201"/>
            <a:chOff x="0" y="0"/>
            <a:chExt cx="10060074" cy="1470935"/>
          </a:xfrm>
        </p:grpSpPr>
        <p:sp>
          <p:nvSpPr>
            <p:cNvPr name="TextBox 20" id="20"/>
            <p:cNvSpPr txBox="true"/>
            <p:nvPr/>
          </p:nvSpPr>
          <p:spPr>
            <a:xfrm rot="0">
              <a:off x="0" y="-85725"/>
              <a:ext cx="10060074" cy="1048893"/>
            </a:xfrm>
            <a:prstGeom prst="rect">
              <a:avLst/>
            </a:prstGeom>
          </p:spPr>
          <p:txBody>
            <a:bodyPr anchor="t" rtlCol="false" tIns="0" lIns="0" bIns="0" rIns="0">
              <a:spAutoFit/>
            </a:bodyPr>
            <a:lstStyle/>
            <a:p>
              <a:pPr algn="l">
                <a:lnSpc>
                  <a:spcPts val="6672"/>
                </a:lnSpc>
              </a:pPr>
              <a:r>
                <a:rPr lang="en-US" sz="4800" spc="-96">
                  <a:solidFill>
                    <a:srgbClr val="FFFFFF"/>
                  </a:solidFill>
                  <a:latin typeface="DM Sans Italics"/>
                </a:rPr>
                <a:t>Juega con tus sentimientos </a:t>
              </a:r>
            </a:p>
          </p:txBody>
        </p:sp>
        <p:sp>
          <p:nvSpPr>
            <p:cNvPr name="TextBox 21" id="21"/>
            <p:cNvSpPr txBox="true"/>
            <p:nvPr/>
          </p:nvSpPr>
          <p:spPr>
            <a:xfrm rot="0">
              <a:off x="0" y="953643"/>
              <a:ext cx="2628900" cy="517292"/>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a:rPr>
                <a:t>(Como tu ex)</a:t>
              </a:r>
            </a:p>
          </p:txBody>
        </p:sp>
      </p:grpSp>
      <p:sp>
        <p:nvSpPr>
          <p:cNvPr name="TextBox 22" id="22"/>
          <p:cNvSpPr txBox="true"/>
          <p:nvPr/>
        </p:nvSpPr>
        <p:spPr>
          <a:xfrm rot="0">
            <a:off x="7020548" y="7304097"/>
            <a:ext cx="7989469" cy="1646301"/>
          </a:xfrm>
          <a:prstGeom prst="rect">
            <a:avLst/>
          </a:prstGeom>
        </p:spPr>
        <p:txBody>
          <a:bodyPr anchor="t" rtlCol="false" tIns="0" lIns="0" bIns="0" rIns="0">
            <a:spAutoFit/>
          </a:bodyPr>
          <a:lstStyle/>
          <a:p>
            <a:pPr algn="l">
              <a:lnSpc>
                <a:spcPts val="6672"/>
              </a:lnSpc>
            </a:pPr>
            <a:r>
              <a:rPr lang="en-US" sz="4800" spc="-96">
                <a:solidFill>
                  <a:srgbClr val="FFFFFF"/>
                </a:solidFill>
                <a:latin typeface="DM Sans Italics"/>
              </a:rPr>
              <a:t>Se lleva tu dinero para cosas raras que no entiendes todo</a:t>
            </a:r>
          </a:p>
        </p:txBody>
      </p:sp>
      <p:sp>
        <p:nvSpPr>
          <p:cNvPr name="TextBox 23" id="23"/>
          <p:cNvSpPr txBox="true"/>
          <p:nvPr/>
        </p:nvSpPr>
        <p:spPr>
          <a:xfrm rot="0">
            <a:off x="7020548" y="8979068"/>
            <a:ext cx="1971675"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a:rPr>
              <a:t>(Como tu ex)</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580449" y="709938"/>
            <a:ext cx="17127103" cy="8867123"/>
          </a:xfrm>
          <a:custGeom>
            <a:avLst/>
            <a:gdLst/>
            <a:ahLst/>
            <a:cxnLst/>
            <a:rect r="r" b="b" t="t" l="l"/>
            <a:pathLst>
              <a:path h="8867123" w="17127103">
                <a:moveTo>
                  <a:pt x="0" y="0"/>
                </a:moveTo>
                <a:lnTo>
                  <a:pt x="17127102" y="0"/>
                </a:lnTo>
                <a:lnTo>
                  <a:pt x="17127102" y="8867124"/>
                </a:lnTo>
                <a:lnTo>
                  <a:pt x="0" y="8867124"/>
                </a:lnTo>
                <a:lnTo>
                  <a:pt x="0" y="0"/>
                </a:lnTo>
                <a:close/>
              </a:path>
            </a:pathLst>
          </a:custGeom>
          <a:blipFill>
            <a:blip r:embed="rId3"/>
            <a:stretch>
              <a:fillRect l="0" t="0" r="0" b="0"/>
            </a:stretch>
          </a:blipFill>
        </p:spPr>
      </p:sp>
      <p:grpSp>
        <p:nvGrpSpPr>
          <p:cNvPr name="Group 4" id="4"/>
          <p:cNvGrpSpPr/>
          <p:nvPr/>
        </p:nvGrpSpPr>
        <p:grpSpPr>
          <a:xfrm rot="0">
            <a:off x="7236454" y="8590441"/>
            <a:ext cx="11051546" cy="1335718"/>
            <a:chOff x="0" y="0"/>
            <a:chExt cx="2910695" cy="351794"/>
          </a:xfrm>
        </p:grpSpPr>
        <p:sp>
          <p:nvSpPr>
            <p:cNvPr name="Freeform 5" id="5"/>
            <p:cNvSpPr/>
            <p:nvPr/>
          </p:nvSpPr>
          <p:spPr>
            <a:xfrm flipH="false" flipV="false" rot="0">
              <a:off x="0" y="0"/>
              <a:ext cx="2910695" cy="351794"/>
            </a:xfrm>
            <a:custGeom>
              <a:avLst/>
              <a:gdLst/>
              <a:ahLst/>
              <a:cxnLst/>
              <a:rect r="r" b="b" t="t" l="l"/>
              <a:pathLst>
                <a:path h="351794" w="2910695">
                  <a:moveTo>
                    <a:pt x="0" y="0"/>
                  </a:moveTo>
                  <a:lnTo>
                    <a:pt x="2910695" y="0"/>
                  </a:lnTo>
                  <a:lnTo>
                    <a:pt x="2910695" y="351794"/>
                  </a:lnTo>
                  <a:lnTo>
                    <a:pt x="0" y="351794"/>
                  </a:lnTo>
                  <a:close/>
                </a:path>
              </a:pathLst>
            </a:custGeom>
            <a:solidFill>
              <a:srgbClr val="01237D"/>
            </a:solidFill>
          </p:spPr>
        </p:sp>
        <p:sp>
          <p:nvSpPr>
            <p:cNvPr name="TextBox 6" id="6"/>
            <p:cNvSpPr txBox="true"/>
            <p:nvPr/>
          </p:nvSpPr>
          <p:spPr>
            <a:xfrm>
              <a:off x="0" y="-9525"/>
              <a:ext cx="2910695" cy="361319"/>
            </a:xfrm>
            <a:prstGeom prst="rect">
              <a:avLst/>
            </a:prstGeom>
          </p:spPr>
          <p:txBody>
            <a:bodyPr anchor="ctr" rtlCol="false" tIns="50800" lIns="50800" bIns="50800" rIns="50800"/>
            <a:lstStyle/>
            <a:p>
              <a:pPr algn="ctr">
                <a:lnSpc>
                  <a:spcPts val="3131"/>
                </a:lnSpc>
              </a:pPr>
              <a:r>
                <a:rPr lang="en-US" sz="2545">
                  <a:solidFill>
                    <a:srgbClr val="FFFFFF"/>
                  </a:solidFill>
                  <a:latin typeface="DM Sans"/>
                </a:rPr>
                <a:t>Fuente: https://www.vice.com/en/article/4a35kp/scientists-have-reported-a-breakthrough-in-understanding-whale-language</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368510" y="455548"/>
            <a:ext cx="17550979" cy="8299906"/>
          </a:xfrm>
          <a:custGeom>
            <a:avLst/>
            <a:gdLst/>
            <a:ahLst/>
            <a:cxnLst/>
            <a:rect r="r" b="b" t="t" l="l"/>
            <a:pathLst>
              <a:path h="8299906" w="17550979">
                <a:moveTo>
                  <a:pt x="0" y="0"/>
                </a:moveTo>
                <a:lnTo>
                  <a:pt x="17550980" y="0"/>
                </a:lnTo>
                <a:lnTo>
                  <a:pt x="17550980" y="8299907"/>
                </a:lnTo>
                <a:lnTo>
                  <a:pt x="0" y="8299907"/>
                </a:lnTo>
                <a:lnTo>
                  <a:pt x="0" y="0"/>
                </a:lnTo>
                <a:close/>
              </a:path>
            </a:pathLst>
          </a:custGeom>
          <a:blipFill>
            <a:blip r:embed="rId4"/>
            <a:stretch>
              <a:fillRect l="0" t="0" r="0" b="0"/>
            </a:stretch>
          </a:blipFill>
        </p:spPr>
      </p:sp>
      <p:grpSp>
        <p:nvGrpSpPr>
          <p:cNvPr name="Group 4" id="4"/>
          <p:cNvGrpSpPr/>
          <p:nvPr/>
        </p:nvGrpSpPr>
        <p:grpSpPr>
          <a:xfrm rot="0">
            <a:off x="7236454" y="8087595"/>
            <a:ext cx="11051546" cy="1335718"/>
            <a:chOff x="0" y="0"/>
            <a:chExt cx="2910695" cy="351794"/>
          </a:xfrm>
        </p:grpSpPr>
        <p:sp>
          <p:nvSpPr>
            <p:cNvPr name="Freeform 5" id="5"/>
            <p:cNvSpPr/>
            <p:nvPr/>
          </p:nvSpPr>
          <p:spPr>
            <a:xfrm flipH="false" flipV="false" rot="0">
              <a:off x="0" y="0"/>
              <a:ext cx="2910695" cy="351794"/>
            </a:xfrm>
            <a:custGeom>
              <a:avLst/>
              <a:gdLst/>
              <a:ahLst/>
              <a:cxnLst/>
              <a:rect r="r" b="b" t="t" l="l"/>
              <a:pathLst>
                <a:path h="351794" w="2910695">
                  <a:moveTo>
                    <a:pt x="0" y="0"/>
                  </a:moveTo>
                  <a:lnTo>
                    <a:pt x="2910695" y="0"/>
                  </a:lnTo>
                  <a:lnTo>
                    <a:pt x="2910695" y="351794"/>
                  </a:lnTo>
                  <a:lnTo>
                    <a:pt x="0" y="351794"/>
                  </a:lnTo>
                  <a:close/>
                </a:path>
              </a:pathLst>
            </a:custGeom>
            <a:solidFill>
              <a:srgbClr val="01237D"/>
            </a:solidFill>
          </p:spPr>
        </p:sp>
        <p:sp>
          <p:nvSpPr>
            <p:cNvPr name="TextBox 6" id="6"/>
            <p:cNvSpPr txBox="true"/>
            <p:nvPr/>
          </p:nvSpPr>
          <p:spPr>
            <a:xfrm>
              <a:off x="0" y="-9525"/>
              <a:ext cx="2910695" cy="361319"/>
            </a:xfrm>
            <a:prstGeom prst="rect">
              <a:avLst/>
            </a:prstGeom>
          </p:spPr>
          <p:txBody>
            <a:bodyPr anchor="ctr" rtlCol="false" tIns="50800" lIns="50800" bIns="50800" rIns="50800"/>
            <a:lstStyle/>
            <a:p>
              <a:pPr algn="ctr">
                <a:lnSpc>
                  <a:spcPts val="3131"/>
                </a:lnSpc>
              </a:pPr>
              <a:r>
                <a:rPr lang="en-US" sz="2545">
                  <a:solidFill>
                    <a:srgbClr val="FFFFFF"/>
                  </a:solidFill>
                  <a:latin typeface="DM Sans"/>
                </a:rPr>
                <a:t>Fuente: https://www.vice.com/en/article/4a35kp/scientists-have-reported-a-breakthrough-in-understanding-whale-language</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480056" y="1028700"/>
            <a:ext cx="17327889" cy="7437305"/>
          </a:xfrm>
          <a:custGeom>
            <a:avLst/>
            <a:gdLst/>
            <a:ahLst/>
            <a:cxnLst/>
            <a:rect r="r" b="b" t="t" l="l"/>
            <a:pathLst>
              <a:path h="7437305" w="17327889">
                <a:moveTo>
                  <a:pt x="0" y="0"/>
                </a:moveTo>
                <a:lnTo>
                  <a:pt x="17327888" y="0"/>
                </a:lnTo>
                <a:lnTo>
                  <a:pt x="17327888" y="7437305"/>
                </a:lnTo>
                <a:lnTo>
                  <a:pt x="0" y="7437305"/>
                </a:lnTo>
                <a:lnTo>
                  <a:pt x="0" y="0"/>
                </a:lnTo>
                <a:close/>
              </a:path>
            </a:pathLst>
          </a:custGeom>
          <a:blipFill>
            <a:blip r:embed="rId4"/>
            <a:stretch>
              <a:fillRect l="0" t="0" r="0" b="0"/>
            </a:stretch>
          </a:blipFill>
        </p:spPr>
      </p:sp>
      <p:grpSp>
        <p:nvGrpSpPr>
          <p:cNvPr name="Group 4" id="4"/>
          <p:cNvGrpSpPr/>
          <p:nvPr/>
        </p:nvGrpSpPr>
        <p:grpSpPr>
          <a:xfrm rot="0">
            <a:off x="6333052" y="8087595"/>
            <a:ext cx="11954948" cy="1335718"/>
            <a:chOff x="0" y="0"/>
            <a:chExt cx="3148628" cy="351794"/>
          </a:xfrm>
        </p:grpSpPr>
        <p:sp>
          <p:nvSpPr>
            <p:cNvPr name="Freeform 5" id="5"/>
            <p:cNvSpPr/>
            <p:nvPr/>
          </p:nvSpPr>
          <p:spPr>
            <a:xfrm flipH="false" flipV="false" rot="0">
              <a:off x="0" y="0"/>
              <a:ext cx="3148628" cy="351794"/>
            </a:xfrm>
            <a:custGeom>
              <a:avLst/>
              <a:gdLst/>
              <a:ahLst/>
              <a:cxnLst/>
              <a:rect r="r" b="b" t="t" l="l"/>
              <a:pathLst>
                <a:path h="351794" w="3148628">
                  <a:moveTo>
                    <a:pt x="0" y="0"/>
                  </a:moveTo>
                  <a:lnTo>
                    <a:pt x="3148628" y="0"/>
                  </a:lnTo>
                  <a:lnTo>
                    <a:pt x="3148628" y="351794"/>
                  </a:lnTo>
                  <a:lnTo>
                    <a:pt x="0" y="351794"/>
                  </a:lnTo>
                  <a:close/>
                </a:path>
              </a:pathLst>
            </a:custGeom>
            <a:solidFill>
              <a:srgbClr val="01237D"/>
            </a:solidFill>
          </p:spPr>
        </p:sp>
        <p:sp>
          <p:nvSpPr>
            <p:cNvPr name="TextBox 6" id="6"/>
            <p:cNvSpPr txBox="true"/>
            <p:nvPr/>
          </p:nvSpPr>
          <p:spPr>
            <a:xfrm>
              <a:off x="0" y="-9525"/>
              <a:ext cx="3148628" cy="361319"/>
            </a:xfrm>
            <a:prstGeom prst="rect">
              <a:avLst/>
            </a:prstGeom>
          </p:spPr>
          <p:txBody>
            <a:bodyPr anchor="ctr" rtlCol="false" tIns="50800" lIns="50800" bIns="50800" rIns="50800"/>
            <a:lstStyle/>
            <a:p>
              <a:pPr algn="ctr">
                <a:lnSpc>
                  <a:spcPts val="3131"/>
                </a:lnSpc>
              </a:pPr>
              <a:r>
                <a:rPr lang="en-US" sz="2545">
                  <a:solidFill>
                    <a:srgbClr val="FFFFFF"/>
                  </a:solidFill>
                  <a:latin typeface="DM Sans"/>
                </a:rPr>
                <a:t>Fuente: https://research.runwayml.com/introducing-general-world-models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3593" r="0" b="-3593"/>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7" id="7"/>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
        <p:nvSpPr>
          <p:cNvPr name="TextBox 9" id="9"/>
          <p:cNvSpPr txBox="true"/>
          <p:nvPr/>
        </p:nvSpPr>
        <p:spPr>
          <a:xfrm rot="0">
            <a:off x="1028700" y="923925"/>
            <a:ext cx="9374832" cy="6138291"/>
          </a:xfrm>
          <a:prstGeom prst="rect">
            <a:avLst/>
          </a:prstGeom>
        </p:spPr>
        <p:txBody>
          <a:bodyPr anchor="t" rtlCol="false" tIns="0" lIns="0" bIns="0" rIns="0">
            <a:spAutoFit/>
          </a:bodyPr>
          <a:lstStyle/>
          <a:p>
            <a:pPr algn="l">
              <a:lnSpc>
                <a:spcPts val="6132"/>
              </a:lnSpc>
            </a:pPr>
            <a:r>
              <a:rPr lang="en-US" sz="4200">
                <a:solidFill>
                  <a:srgbClr val="FFFFFF"/>
                </a:solidFill>
                <a:latin typeface="DM Sans"/>
              </a:rPr>
              <a:t>No creo que la IA vaya a quitarle el trabajo a los artistas ni a sustituirlos de ninguna forma al igual que la fotografía no supuso la eliminación de la pintura, este software es util si, pero no nos va a hablar al igual que lo hace el arte, de aquí no salen nuevas formas de ver el mundo</a:t>
            </a:r>
          </a:p>
        </p:txBody>
      </p:sp>
      <p:sp>
        <p:nvSpPr>
          <p:cNvPr name="TextBox 10" id="10"/>
          <p:cNvSpPr txBox="true"/>
          <p:nvPr/>
        </p:nvSpPr>
        <p:spPr>
          <a:xfrm rot="0">
            <a:off x="588421" y="7602474"/>
            <a:ext cx="9518355" cy="1655826"/>
          </a:xfrm>
          <a:prstGeom prst="rect">
            <a:avLst/>
          </a:prstGeom>
        </p:spPr>
        <p:txBody>
          <a:bodyPr anchor="t" rtlCol="false" tIns="0" lIns="0" bIns="0" rIns="0">
            <a:spAutoFit/>
          </a:bodyPr>
          <a:lstStyle/>
          <a:p>
            <a:pPr algn="l">
              <a:lnSpc>
                <a:spcPts val="6672"/>
              </a:lnSpc>
            </a:pPr>
            <a:r>
              <a:rPr lang="en-US" sz="4800">
                <a:solidFill>
                  <a:srgbClr val="048AFF"/>
                </a:solidFill>
                <a:latin typeface="Now Bold"/>
              </a:rPr>
              <a:t>Toby Walsh profesor de IA de la universidad de Sidney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4269930" y="0"/>
            <a:ext cx="4018070" cy="4018070"/>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4001E"/>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7670" r="223" b="-42386"/>
              </a:stretch>
            </a:blipFill>
          </p:spPr>
        </p:sp>
      </p:grpSp>
      <p:sp>
        <p:nvSpPr>
          <p:cNvPr name="Freeform 10" id="10"/>
          <p:cNvSpPr/>
          <p:nvPr/>
        </p:nvSpPr>
        <p:spPr>
          <a:xfrm flipH="false" flipV="false" rot="0">
            <a:off x="456576" y="5865898"/>
            <a:ext cx="3845335" cy="3845335"/>
          </a:xfrm>
          <a:custGeom>
            <a:avLst/>
            <a:gdLst/>
            <a:ahLst/>
            <a:cxnLst/>
            <a:rect r="r" b="b" t="t" l="l"/>
            <a:pathLst>
              <a:path h="3845335" w="3845335">
                <a:moveTo>
                  <a:pt x="0" y="0"/>
                </a:moveTo>
                <a:lnTo>
                  <a:pt x="3845335" y="0"/>
                </a:lnTo>
                <a:lnTo>
                  <a:pt x="3845335" y="3845336"/>
                </a:lnTo>
                <a:lnTo>
                  <a:pt x="0" y="3845336"/>
                </a:lnTo>
                <a:lnTo>
                  <a:pt x="0" y="0"/>
                </a:lnTo>
                <a:close/>
              </a:path>
            </a:pathLst>
          </a:custGeom>
          <a:blipFill>
            <a:blip r:embed="rId7"/>
            <a:stretch>
              <a:fillRect l="0" t="0" r="0" b="0"/>
            </a:stretch>
          </a:blipFill>
        </p:spPr>
      </p:sp>
      <p:sp>
        <p:nvSpPr>
          <p:cNvPr name="TextBox 11" id="11"/>
          <p:cNvSpPr txBox="true"/>
          <p:nvPr/>
        </p:nvSpPr>
        <p:spPr>
          <a:xfrm rot="0">
            <a:off x="6841876" y="5773092"/>
            <a:ext cx="4604247" cy="870077"/>
          </a:xfrm>
          <a:prstGeom prst="rect">
            <a:avLst/>
          </a:prstGeom>
        </p:spPr>
        <p:txBody>
          <a:bodyPr anchor="t" rtlCol="false" tIns="0" lIns="0" bIns="0" rIns="0">
            <a:spAutoFit/>
          </a:bodyPr>
          <a:lstStyle/>
          <a:p>
            <a:pPr algn="ctr">
              <a:lnSpc>
                <a:spcPts val="7169"/>
              </a:lnSpc>
            </a:pPr>
            <a:r>
              <a:rPr lang="en-US" sz="5233" spc="-104">
                <a:solidFill>
                  <a:srgbClr val="FFFFFF"/>
                </a:solidFill>
                <a:latin typeface="DM Sans Italics"/>
              </a:rPr>
              <a:t>Por su atención</a:t>
            </a:r>
          </a:p>
        </p:txBody>
      </p:sp>
      <p:sp>
        <p:nvSpPr>
          <p:cNvPr name="TextBox 12" id="12"/>
          <p:cNvSpPr txBox="true"/>
          <p:nvPr/>
        </p:nvSpPr>
        <p:spPr>
          <a:xfrm rot="0">
            <a:off x="4881512" y="3386655"/>
            <a:ext cx="8524976" cy="2479243"/>
          </a:xfrm>
          <a:prstGeom prst="rect">
            <a:avLst/>
          </a:prstGeom>
        </p:spPr>
        <p:txBody>
          <a:bodyPr anchor="t" rtlCol="false" tIns="0" lIns="0" bIns="0" rIns="0">
            <a:spAutoFit/>
          </a:bodyPr>
          <a:lstStyle/>
          <a:p>
            <a:pPr algn="ctr">
              <a:lnSpc>
                <a:spcPts val="20112"/>
              </a:lnSpc>
            </a:pPr>
            <a:r>
              <a:rPr lang="en-US" sz="14469">
                <a:solidFill>
                  <a:srgbClr val="FFFFFF"/>
                </a:solidFill>
                <a:latin typeface="Now Bold"/>
              </a:rPr>
              <a:t>GRACIAS</a:t>
            </a:r>
          </a:p>
        </p:txBody>
      </p:sp>
      <p:sp>
        <p:nvSpPr>
          <p:cNvPr name="TextBox 13" id="13"/>
          <p:cNvSpPr txBox="true"/>
          <p:nvPr/>
        </p:nvSpPr>
        <p:spPr>
          <a:xfrm rot="0">
            <a:off x="14838569" y="4119109"/>
            <a:ext cx="2880791" cy="1092962"/>
          </a:xfrm>
          <a:prstGeom prst="rect">
            <a:avLst/>
          </a:prstGeom>
        </p:spPr>
        <p:txBody>
          <a:bodyPr anchor="t" rtlCol="false" tIns="0" lIns="0" bIns="0" rIns="0">
            <a:spAutoFit/>
          </a:bodyPr>
          <a:lstStyle/>
          <a:p>
            <a:pPr algn="ctr">
              <a:lnSpc>
                <a:spcPts val="4384"/>
              </a:lnSpc>
            </a:pPr>
            <a:r>
              <a:rPr lang="en-US" sz="3200" spc="-64">
                <a:solidFill>
                  <a:srgbClr val="FFFFFF"/>
                </a:solidFill>
                <a:latin typeface="DM Sans Italics"/>
              </a:rPr>
              <a:t>Presentado por AndresMpa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4B372F"/>
        </a:solidFill>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76299" y="1093414"/>
            <a:ext cx="17335401" cy="8100173"/>
          </a:xfrm>
          <a:custGeom>
            <a:avLst/>
            <a:gdLst/>
            <a:ahLst/>
            <a:cxnLst/>
            <a:rect r="r" b="b" t="t" l="l"/>
            <a:pathLst>
              <a:path h="8100173" w="17335401">
                <a:moveTo>
                  <a:pt x="0" y="0"/>
                </a:moveTo>
                <a:lnTo>
                  <a:pt x="17335402" y="0"/>
                </a:lnTo>
                <a:lnTo>
                  <a:pt x="17335402" y="8100172"/>
                </a:lnTo>
                <a:lnTo>
                  <a:pt x="0" y="810017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16017180" y="-1431186"/>
            <a:ext cx="3656258" cy="36562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01E"/>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7" id="7"/>
          <p:cNvSpPr txBox="true"/>
          <p:nvPr/>
        </p:nvSpPr>
        <p:spPr>
          <a:xfrm rot="0">
            <a:off x="5365550" y="4532630"/>
            <a:ext cx="10199929" cy="1107440"/>
          </a:xfrm>
          <a:prstGeom prst="rect">
            <a:avLst/>
          </a:prstGeom>
        </p:spPr>
        <p:txBody>
          <a:bodyPr anchor="t" rtlCol="false" tIns="0" lIns="0" bIns="0" rIns="0">
            <a:spAutoFit/>
          </a:bodyPr>
          <a:lstStyle/>
          <a:p>
            <a:pPr algn="ctr">
              <a:lnSpc>
                <a:spcPts val="8905"/>
              </a:lnSpc>
            </a:pPr>
            <a:r>
              <a:rPr lang="en-US" sz="6500">
                <a:solidFill>
                  <a:srgbClr val="B100E8"/>
                </a:solidFill>
                <a:latin typeface="Now Bold"/>
              </a:rPr>
              <a:t>NO VAMOS A PEOR</a:t>
            </a:r>
          </a:p>
        </p:txBody>
      </p:sp>
      <p:sp>
        <p:nvSpPr>
          <p:cNvPr name="TextBox 8" id="8"/>
          <p:cNvSpPr txBox="true"/>
          <p:nvPr/>
        </p:nvSpPr>
        <p:spPr>
          <a:xfrm rot="0">
            <a:off x="6758986" y="7214011"/>
            <a:ext cx="10500314" cy="2240915"/>
          </a:xfrm>
          <a:prstGeom prst="rect">
            <a:avLst/>
          </a:prstGeom>
        </p:spPr>
        <p:txBody>
          <a:bodyPr anchor="t" rtlCol="false" tIns="0" lIns="0" bIns="0" rIns="0">
            <a:spAutoFit/>
          </a:bodyPr>
          <a:lstStyle/>
          <a:p>
            <a:pPr algn="ctr">
              <a:lnSpc>
                <a:spcPts val="8905"/>
              </a:lnSpc>
            </a:pPr>
            <a:r>
              <a:rPr lang="en-US" sz="6500">
                <a:solidFill>
                  <a:srgbClr val="FFFFFF"/>
                </a:solidFill>
                <a:latin typeface="Now Bold"/>
              </a:rPr>
              <a:t>EL MUNDO NO SE VA VOLVER INHABITABLE</a:t>
            </a:r>
          </a:p>
        </p:txBody>
      </p:sp>
      <p:sp>
        <p:nvSpPr>
          <p:cNvPr name="TextBox 9" id="9"/>
          <p:cNvSpPr txBox="true"/>
          <p:nvPr/>
        </p:nvSpPr>
        <p:spPr>
          <a:xfrm rot="0">
            <a:off x="1959406" y="801903"/>
            <a:ext cx="10199929" cy="2240915"/>
          </a:xfrm>
          <a:prstGeom prst="rect">
            <a:avLst/>
          </a:prstGeom>
        </p:spPr>
        <p:txBody>
          <a:bodyPr anchor="t" rtlCol="false" tIns="0" lIns="0" bIns="0" rIns="0">
            <a:spAutoFit/>
          </a:bodyPr>
          <a:lstStyle/>
          <a:p>
            <a:pPr algn="ctr">
              <a:lnSpc>
                <a:spcPts val="8905"/>
              </a:lnSpc>
            </a:pPr>
            <a:r>
              <a:rPr lang="en-US" sz="6500">
                <a:solidFill>
                  <a:srgbClr val="FFFFFF"/>
                </a:solidFill>
                <a:latin typeface="Now Bold"/>
              </a:rPr>
              <a:t>NO, ESO ES SENSACIONALISTA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95327" y="358034"/>
            <a:ext cx="16297346" cy="9570932"/>
            <a:chOff x="0" y="0"/>
            <a:chExt cx="4292305" cy="2520739"/>
          </a:xfrm>
        </p:grpSpPr>
        <p:sp>
          <p:nvSpPr>
            <p:cNvPr name="Freeform 6" id="6"/>
            <p:cNvSpPr/>
            <p:nvPr/>
          </p:nvSpPr>
          <p:spPr>
            <a:xfrm flipH="false" flipV="false" rot="0">
              <a:off x="0" y="0"/>
              <a:ext cx="4292305" cy="2520739"/>
            </a:xfrm>
            <a:custGeom>
              <a:avLst/>
              <a:gdLst/>
              <a:ahLst/>
              <a:cxnLst/>
              <a:rect r="r" b="b" t="t" l="l"/>
              <a:pathLst>
                <a:path h="2520739" w="4292305">
                  <a:moveTo>
                    <a:pt x="0" y="0"/>
                  </a:moveTo>
                  <a:lnTo>
                    <a:pt x="4292305" y="0"/>
                  </a:lnTo>
                  <a:lnTo>
                    <a:pt x="4292305" y="2520739"/>
                  </a:lnTo>
                  <a:lnTo>
                    <a:pt x="0" y="2520739"/>
                  </a:lnTo>
                  <a:close/>
                </a:path>
              </a:pathLst>
            </a:custGeom>
            <a:solidFill>
              <a:srgbClr val="048AFF"/>
            </a:solidFill>
          </p:spPr>
        </p:sp>
        <p:sp>
          <p:nvSpPr>
            <p:cNvPr name="TextBox 7" id="7"/>
            <p:cNvSpPr txBox="true"/>
            <p:nvPr/>
          </p:nvSpPr>
          <p:spPr>
            <a:xfrm>
              <a:off x="0" y="-9525"/>
              <a:ext cx="4292305" cy="2530264"/>
            </a:xfrm>
            <a:prstGeom prst="rect">
              <a:avLst/>
            </a:prstGeom>
          </p:spPr>
          <p:txBody>
            <a:bodyPr anchor="ctr" rtlCol="false" tIns="50800" lIns="50800" bIns="50800" rIns="50800"/>
            <a:lstStyle/>
            <a:p>
              <a:pPr algn="ctr">
                <a:lnSpc>
                  <a:spcPts val="3131"/>
                </a:lnSpc>
              </a:pPr>
            </a:p>
          </p:txBody>
        </p:sp>
      </p:grpSp>
      <p:sp>
        <p:nvSpPr>
          <p:cNvPr name="Freeform 8" id="8"/>
          <p:cNvSpPr/>
          <p:nvPr/>
        </p:nvSpPr>
        <p:spPr>
          <a:xfrm flipH="false" flipV="false" rot="0">
            <a:off x="2073830" y="724644"/>
            <a:ext cx="14140341" cy="8837713"/>
          </a:xfrm>
          <a:custGeom>
            <a:avLst/>
            <a:gdLst/>
            <a:ahLst/>
            <a:cxnLst/>
            <a:rect r="r" b="b" t="t" l="l"/>
            <a:pathLst>
              <a:path h="8837713" w="14140341">
                <a:moveTo>
                  <a:pt x="0" y="0"/>
                </a:moveTo>
                <a:lnTo>
                  <a:pt x="14140340" y="0"/>
                </a:lnTo>
                <a:lnTo>
                  <a:pt x="14140340" y="8837712"/>
                </a:lnTo>
                <a:lnTo>
                  <a:pt x="0" y="8837712"/>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0377" t="0" r="-99071"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7" id="7"/>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
        <p:nvSpPr>
          <p:cNvPr name="TextBox 9" id="9"/>
          <p:cNvSpPr txBox="true"/>
          <p:nvPr/>
        </p:nvSpPr>
        <p:spPr>
          <a:xfrm rot="0">
            <a:off x="2394920" y="400951"/>
            <a:ext cx="6012359" cy="875591"/>
          </a:xfrm>
          <a:prstGeom prst="rect">
            <a:avLst/>
          </a:prstGeom>
        </p:spPr>
        <p:txBody>
          <a:bodyPr anchor="t" rtlCol="false" tIns="0" lIns="0" bIns="0" rIns="0">
            <a:spAutoFit/>
          </a:bodyPr>
          <a:lstStyle/>
          <a:p>
            <a:pPr algn="l">
              <a:lnSpc>
                <a:spcPts val="7173"/>
              </a:lnSpc>
            </a:pPr>
            <a:r>
              <a:rPr lang="en-US" sz="5160" spc="-103">
                <a:solidFill>
                  <a:srgbClr val="FFFFFF"/>
                </a:solidFill>
                <a:latin typeface="DM Sans"/>
              </a:rPr>
              <a:t>¿Como se entiende?</a:t>
            </a:r>
          </a:p>
        </p:txBody>
      </p:sp>
      <p:sp>
        <p:nvSpPr>
          <p:cNvPr name="Freeform 10" id="10"/>
          <p:cNvSpPr/>
          <p:nvPr/>
        </p:nvSpPr>
        <p:spPr>
          <a:xfrm flipH="false" flipV="false" rot="0">
            <a:off x="1866561" y="1706425"/>
            <a:ext cx="8255902" cy="8266880"/>
          </a:xfrm>
          <a:custGeom>
            <a:avLst/>
            <a:gdLst/>
            <a:ahLst/>
            <a:cxnLst/>
            <a:rect r="r" b="b" t="t" l="l"/>
            <a:pathLst>
              <a:path h="8266880" w="8255902">
                <a:moveTo>
                  <a:pt x="0" y="0"/>
                </a:moveTo>
                <a:lnTo>
                  <a:pt x="8255902" y="0"/>
                </a:lnTo>
                <a:lnTo>
                  <a:pt x="8255902" y="8266881"/>
                </a:lnTo>
                <a:lnTo>
                  <a:pt x="0" y="8266881"/>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sp>
        <p:nvSpPr>
          <p:cNvPr name="Freeform 3" id="3"/>
          <p:cNvSpPr/>
          <p:nvPr/>
        </p:nvSpPr>
        <p:spPr>
          <a:xfrm flipH="false" flipV="false" rot="0">
            <a:off x="11236168" y="1028700"/>
            <a:ext cx="6023132" cy="6878419"/>
          </a:xfrm>
          <a:custGeom>
            <a:avLst/>
            <a:gdLst/>
            <a:ahLst/>
            <a:cxnLst/>
            <a:rect r="r" b="b" t="t" l="l"/>
            <a:pathLst>
              <a:path h="6878419" w="6023132">
                <a:moveTo>
                  <a:pt x="0" y="0"/>
                </a:moveTo>
                <a:lnTo>
                  <a:pt x="6023132" y="0"/>
                </a:lnTo>
                <a:lnTo>
                  <a:pt x="6023132" y="6878419"/>
                </a:lnTo>
                <a:lnTo>
                  <a:pt x="0" y="6878419"/>
                </a:lnTo>
                <a:lnTo>
                  <a:pt x="0" y="0"/>
                </a:lnTo>
                <a:close/>
              </a:path>
            </a:pathLst>
          </a:custGeom>
          <a:blipFill>
            <a:blip r:embed="rId4"/>
            <a:stretch>
              <a:fillRect l="-60620" t="0" r="-48746" b="0"/>
            </a:stretch>
          </a:blipFill>
        </p:spPr>
      </p:sp>
      <p:sp>
        <p:nvSpPr>
          <p:cNvPr name="Freeform 4" id="4"/>
          <p:cNvSpPr/>
          <p:nvPr/>
        </p:nvSpPr>
        <p:spPr>
          <a:xfrm flipH="false" flipV="false" rot="0">
            <a:off x="652283" y="2589325"/>
            <a:ext cx="9329086" cy="7007764"/>
          </a:xfrm>
          <a:custGeom>
            <a:avLst/>
            <a:gdLst/>
            <a:ahLst/>
            <a:cxnLst/>
            <a:rect r="r" b="b" t="t" l="l"/>
            <a:pathLst>
              <a:path h="7007764" w="9329086">
                <a:moveTo>
                  <a:pt x="0" y="0"/>
                </a:moveTo>
                <a:lnTo>
                  <a:pt x="9329086" y="0"/>
                </a:lnTo>
                <a:lnTo>
                  <a:pt x="9329086" y="7007764"/>
                </a:lnTo>
                <a:lnTo>
                  <a:pt x="0" y="7007764"/>
                </a:lnTo>
                <a:lnTo>
                  <a:pt x="0" y="0"/>
                </a:lnTo>
                <a:close/>
              </a:path>
            </a:pathLst>
          </a:custGeom>
          <a:blipFill>
            <a:blip r:embed="rId5"/>
            <a:stretch>
              <a:fillRect l="0" t="0" r="0" b="0"/>
            </a:stretch>
          </a:blipFill>
        </p:spPr>
      </p:sp>
      <p:sp>
        <p:nvSpPr>
          <p:cNvPr name="TextBox 5" id="5"/>
          <p:cNvSpPr txBox="true"/>
          <p:nvPr/>
        </p:nvSpPr>
        <p:spPr>
          <a:xfrm rot="0">
            <a:off x="12148350" y="8457445"/>
            <a:ext cx="4198768" cy="742942"/>
          </a:xfrm>
          <a:prstGeom prst="rect">
            <a:avLst/>
          </a:prstGeom>
        </p:spPr>
        <p:txBody>
          <a:bodyPr anchor="t" rtlCol="false" tIns="0" lIns="0" bIns="0" rIns="0">
            <a:spAutoFit/>
          </a:bodyPr>
          <a:lstStyle/>
          <a:p>
            <a:pPr algn="ctr">
              <a:lnSpc>
                <a:spcPts val="6027"/>
              </a:lnSpc>
            </a:pPr>
            <a:r>
              <a:rPr lang="en-US" sz="4336">
                <a:solidFill>
                  <a:srgbClr val="048AFF"/>
                </a:solidFill>
                <a:latin typeface="Now Bold"/>
              </a:rPr>
              <a:t>ADA LOVELACE</a:t>
            </a:r>
          </a:p>
        </p:txBody>
      </p:sp>
      <p:sp>
        <p:nvSpPr>
          <p:cNvPr name="TextBox 6" id="6"/>
          <p:cNvSpPr txBox="true"/>
          <p:nvPr/>
        </p:nvSpPr>
        <p:spPr>
          <a:xfrm rot="0">
            <a:off x="4352949" y="1382632"/>
            <a:ext cx="1927754" cy="742942"/>
          </a:xfrm>
          <a:prstGeom prst="rect">
            <a:avLst/>
          </a:prstGeom>
        </p:spPr>
        <p:txBody>
          <a:bodyPr anchor="t" rtlCol="false" tIns="0" lIns="0" bIns="0" rIns="0">
            <a:spAutoFit/>
          </a:bodyPr>
          <a:lstStyle/>
          <a:p>
            <a:pPr algn="ctr">
              <a:lnSpc>
                <a:spcPts val="6027"/>
              </a:lnSpc>
            </a:pPr>
            <a:r>
              <a:rPr lang="en-US" sz="4336">
                <a:solidFill>
                  <a:srgbClr val="B100E8"/>
                </a:solidFill>
                <a:latin typeface="Now Bold"/>
              </a:rPr>
              <a:t>PONG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grpSp>
        <p:nvGrpSpPr>
          <p:cNvPr name="Group 6" id="6"/>
          <p:cNvGrpSpPr/>
          <p:nvPr/>
        </p:nvGrpSpPr>
        <p:grpSpPr>
          <a:xfrm rot="0">
            <a:off x="9144000" y="441976"/>
            <a:ext cx="8115300" cy="2011021"/>
            <a:chOff x="0" y="0"/>
            <a:chExt cx="2137363" cy="529652"/>
          </a:xfrm>
        </p:grpSpPr>
        <p:sp>
          <p:nvSpPr>
            <p:cNvPr name="Freeform 7" id="7"/>
            <p:cNvSpPr/>
            <p:nvPr/>
          </p:nvSpPr>
          <p:spPr>
            <a:xfrm flipH="false" flipV="false" rot="0">
              <a:off x="0" y="0"/>
              <a:ext cx="2137363" cy="529652"/>
            </a:xfrm>
            <a:custGeom>
              <a:avLst/>
              <a:gdLst/>
              <a:ahLst/>
              <a:cxnLst/>
              <a:rect r="r" b="b" t="t" l="l"/>
              <a:pathLst>
                <a:path h="529652" w="2137363">
                  <a:moveTo>
                    <a:pt x="0" y="0"/>
                  </a:moveTo>
                  <a:lnTo>
                    <a:pt x="2137363" y="0"/>
                  </a:lnTo>
                  <a:lnTo>
                    <a:pt x="2137363" y="529652"/>
                  </a:lnTo>
                  <a:lnTo>
                    <a:pt x="0" y="529652"/>
                  </a:lnTo>
                  <a:close/>
                </a:path>
              </a:pathLst>
            </a:custGeom>
            <a:solidFill>
              <a:srgbClr val="04001E"/>
            </a:solidFill>
          </p:spPr>
        </p:sp>
        <p:sp>
          <p:nvSpPr>
            <p:cNvPr name="TextBox 8" id="8"/>
            <p:cNvSpPr txBox="true"/>
            <p:nvPr/>
          </p:nvSpPr>
          <p:spPr>
            <a:xfrm>
              <a:off x="0" y="-9525"/>
              <a:ext cx="2137363" cy="539177"/>
            </a:xfrm>
            <a:prstGeom prst="rect">
              <a:avLst/>
            </a:prstGeom>
          </p:spPr>
          <p:txBody>
            <a:bodyPr anchor="ctr" rtlCol="false" tIns="50800" lIns="50800" bIns="50800" rIns="50800"/>
            <a:lstStyle/>
            <a:p>
              <a:pPr algn="ctr">
                <a:lnSpc>
                  <a:spcPts val="6888"/>
                </a:lnSpc>
              </a:pPr>
              <a:r>
                <a:rPr lang="en-US" sz="5600">
                  <a:solidFill>
                    <a:srgbClr val="FFFFFF"/>
                  </a:solidFill>
                  <a:latin typeface="DM Sans"/>
                </a:rPr>
                <a:t>  Eliezer Yudkowsky</a:t>
              </a:r>
            </a:p>
          </p:txBody>
        </p:sp>
      </p:grpSp>
      <p:sp>
        <p:nvSpPr>
          <p:cNvPr name="Freeform 9" id="9"/>
          <p:cNvSpPr/>
          <p:nvPr/>
        </p:nvSpPr>
        <p:spPr>
          <a:xfrm flipH="false" flipV="false" rot="0">
            <a:off x="9840174" y="2406030"/>
            <a:ext cx="6722952" cy="7676884"/>
          </a:xfrm>
          <a:custGeom>
            <a:avLst/>
            <a:gdLst/>
            <a:ahLst/>
            <a:cxnLst/>
            <a:rect r="r" b="b" t="t" l="l"/>
            <a:pathLst>
              <a:path h="7676884" w="6722952">
                <a:moveTo>
                  <a:pt x="0" y="0"/>
                </a:moveTo>
                <a:lnTo>
                  <a:pt x="6722952" y="0"/>
                </a:lnTo>
                <a:lnTo>
                  <a:pt x="6722952" y="7676884"/>
                </a:lnTo>
                <a:lnTo>
                  <a:pt x="0" y="7676884"/>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DAGEOEMiCc4</dc:identifier>
  <dcterms:modified xsi:type="dcterms:W3CDTF">2011-08-01T06:04:30Z</dcterms:modified>
  <cp:revision>1</cp:revision>
  <dc:title>La IA puede quitarme el trabajo y otrasa mentiras que escucharas pronto</dc:title>
</cp:coreProperties>
</file>